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24"/>
  </p:notesMasterIdLst>
  <p:sldIdLst>
    <p:sldId id="256" r:id="rId4"/>
    <p:sldId id="257" r:id="rId5"/>
    <p:sldId id="258" r:id="rId6"/>
    <p:sldId id="259" r:id="rId7"/>
    <p:sldId id="260" r:id="rId8"/>
    <p:sldId id="261" r:id="rId9"/>
    <p:sldId id="262" r:id="rId10"/>
    <p:sldId id="263" r:id="rId11"/>
    <p:sldId id="264" r:id="rId12"/>
    <p:sldId id="265" r:id="rId13"/>
    <p:sldId id="276" r:id="rId14"/>
    <p:sldId id="266" r:id="rId15"/>
    <p:sldId id="267" r:id="rId16"/>
    <p:sldId id="268" r:id="rId17"/>
    <p:sldId id="269" r:id="rId18"/>
    <p:sldId id="270" r:id="rId19"/>
    <p:sldId id="271" r:id="rId20"/>
    <p:sldId id="273" r:id="rId21"/>
    <p:sldId id="272"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66" y="3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PlaceHolder 1"/>
          <p:cNvSpPr>
            <a:spLocks noGrp="1" noRot="1" noChangeAspect="1"/>
          </p:cNvSpPr>
          <p:nvPr>
            <p:ph type="sldImg"/>
          </p:nvPr>
        </p:nvSpPr>
        <p:spPr>
          <a:xfrm>
            <a:off x="533520" y="764280"/>
            <a:ext cx="6704640" cy="3771360"/>
          </a:xfrm>
          <a:prstGeom prst="rect">
            <a:avLst/>
          </a:prstGeom>
        </p:spPr>
        <p:txBody>
          <a:bodyPr lIns="0" tIns="0" rIns="0" bIns="0" anchor="ctr"/>
          <a:lstStyle/>
          <a:p>
            <a:r>
              <a:rPr lang="en-US" sz="1800" b="0" strike="noStrike" spc="-1">
                <a:solidFill>
                  <a:srgbClr val="000000"/>
                </a:solidFill>
                <a:latin typeface="Arial"/>
              </a:rPr>
              <a:t>Click to move the slide</a:t>
            </a:r>
          </a:p>
        </p:txBody>
      </p:sp>
      <p:sp>
        <p:nvSpPr>
          <p:cNvPr id="120"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Click to edit the notes format</a:t>
            </a:r>
          </a:p>
        </p:txBody>
      </p:sp>
      <p:sp>
        <p:nvSpPr>
          <p:cNvPr id="121" name="PlaceHolder 3"/>
          <p:cNvSpPr>
            <a:spLocks noGrp="1"/>
          </p:cNvSpPr>
          <p:nvPr>
            <p:ph type="hdr"/>
          </p:nvPr>
        </p:nvSpPr>
        <p:spPr>
          <a:xfrm>
            <a:off x="0" y="0"/>
            <a:ext cx="3372840" cy="502560"/>
          </a:xfrm>
          <a:prstGeom prst="rect">
            <a:avLst/>
          </a:prstGeom>
        </p:spPr>
        <p:txBody>
          <a:bodyPr lIns="0" tIns="0" rIns="0" bIns="0"/>
          <a:lstStyle/>
          <a:p>
            <a:r>
              <a:rPr lang="en-US" sz="1400" b="0" strike="noStrike" spc="-1">
                <a:latin typeface="Times New Roman"/>
              </a:rPr>
              <a:t> </a:t>
            </a:r>
          </a:p>
        </p:txBody>
      </p:sp>
      <p:sp>
        <p:nvSpPr>
          <p:cNvPr id="122" name="PlaceHolder 4"/>
          <p:cNvSpPr>
            <a:spLocks noGrp="1"/>
          </p:cNvSpPr>
          <p:nvPr>
            <p:ph type="dt"/>
          </p:nvPr>
        </p:nvSpPr>
        <p:spPr>
          <a:xfrm>
            <a:off x="4399200" y="0"/>
            <a:ext cx="3372840" cy="502560"/>
          </a:xfrm>
          <a:prstGeom prst="rect">
            <a:avLst/>
          </a:prstGeom>
        </p:spPr>
        <p:txBody>
          <a:bodyPr lIns="0" tIns="0" rIns="0" bIns="0"/>
          <a:lstStyle/>
          <a:p>
            <a:pPr algn="r"/>
            <a:r>
              <a:rPr lang="en-US" sz="1400" b="0" strike="noStrike" spc="-1">
                <a:latin typeface="Times New Roman"/>
              </a:rPr>
              <a:t> </a:t>
            </a:r>
          </a:p>
        </p:txBody>
      </p:sp>
      <p:sp>
        <p:nvSpPr>
          <p:cNvPr id="123" name="PlaceHolder 5"/>
          <p:cNvSpPr>
            <a:spLocks noGrp="1"/>
          </p:cNvSpPr>
          <p:nvPr>
            <p:ph type="ftr"/>
          </p:nvPr>
        </p:nvSpPr>
        <p:spPr>
          <a:xfrm>
            <a:off x="0" y="9555480"/>
            <a:ext cx="3372840" cy="502560"/>
          </a:xfrm>
          <a:prstGeom prst="rect">
            <a:avLst/>
          </a:prstGeom>
        </p:spPr>
        <p:txBody>
          <a:bodyPr lIns="0" tIns="0" rIns="0" bIns="0" anchor="b"/>
          <a:lstStyle/>
          <a:p>
            <a:r>
              <a:rPr lang="en-US" sz="1400" b="0" strike="noStrike" spc="-1">
                <a:latin typeface="Times New Roman"/>
              </a:rPr>
              <a:t> </a:t>
            </a:r>
          </a:p>
        </p:txBody>
      </p:sp>
      <p:sp>
        <p:nvSpPr>
          <p:cNvPr id="124" name="PlaceHolder 6"/>
          <p:cNvSpPr>
            <a:spLocks noGrp="1"/>
          </p:cNvSpPr>
          <p:nvPr>
            <p:ph type="sldNum"/>
          </p:nvPr>
        </p:nvSpPr>
        <p:spPr>
          <a:xfrm>
            <a:off x="4399200" y="9555480"/>
            <a:ext cx="3372840" cy="502560"/>
          </a:xfrm>
          <a:prstGeom prst="rect">
            <a:avLst/>
          </a:prstGeom>
        </p:spPr>
        <p:txBody>
          <a:bodyPr lIns="0" tIns="0" rIns="0" bIns="0" anchor="b"/>
          <a:lstStyle/>
          <a:p>
            <a:pPr algn="r"/>
            <a:fld id="{A698B238-4EBF-466E-B499-387FB9E79F7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D9B14F91-CFCB-4C79-896E-5E0F3621E8C9}" type="slidenum">
              <a:rPr lang="en-US" sz="1400" b="0" strike="noStrike" spc="-1">
                <a:solidFill>
                  <a:srgbClr val="000000"/>
                </a:solidFill>
                <a:latin typeface="Times New Roman"/>
                <a:ea typeface="+mn-ea"/>
              </a:rPr>
              <a:t>2</a:t>
            </a:fld>
            <a:endParaRPr lang="en-US" sz="1400" b="0" strike="noStrike" spc="-1">
              <a:latin typeface="Arial"/>
            </a:endParaRPr>
          </a:p>
        </p:txBody>
      </p:sp>
      <p:sp>
        <p:nvSpPr>
          <p:cNvPr id="209" name="PlaceHolder 2"/>
          <p:cNvSpPr>
            <a:spLocks noGrp="1" noRot="1" noChangeAspect="1"/>
          </p:cNvSpPr>
          <p:nvPr>
            <p:ph type="sldImg"/>
          </p:nvPr>
        </p:nvSpPr>
        <p:spPr>
          <a:xfrm>
            <a:off x="533520" y="763560"/>
            <a:ext cx="6703200" cy="3771360"/>
          </a:xfrm>
          <a:prstGeom prst="rect">
            <a:avLst/>
          </a:prstGeom>
        </p:spPr>
      </p:sp>
      <p:sp>
        <p:nvSpPr>
          <p:cNvPr id="210"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39D6CBEA-273D-4A37-A2E3-17910AFDA950}" type="slidenum">
              <a:rPr lang="en-US" sz="1400" b="0" strike="noStrike" spc="-1">
                <a:solidFill>
                  <a:srgbClr val="000000"/>
                </a:solidFill>
                <a:latin typeface="Times New Roman"/>
                <a:ea typeface="+mn-ea"/>
              </a:rPr>
              <a:t>11</a:t>
            </a:fld>
            <a:endParaRPr lang="en-US" sz="1400" b="0" strike="noStrike" spc="-1">
              <a:latin typeface="Arial"/>
            </a:endParaRPr>
          </a:p>
        </p:txBody>
      </p:sp>
      <p:sp>
        <p:nvSpPr>
          <p:cNvPr id="230" name="PlaceHolder 2"/>
          <p:cNvSpPr>
            <a:spLocks noGrp="1" noRot="1" noChangeAspect="1"/>
          </p:cNvSpPr>
          <p:nvPr>
            <p:ph type="sldImg"/>
          </p:nvPr>
        </p:nvSpPr>
        <p:spPr>
          <a:xfrm>
            <a:off x="533400" y="763588"/>
            <a:ext cx="6704013" cy="3771900"/>
          </a:xfrm>
          <a:prstGeom prst="rect">
            <a:avLst/>
          </a:prstGeom>
        </p:spPr>
      </p:sp>
      <p:sp>
        <p:nvSpPr>
          <p:cNvPr id="231"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extLst>
      <p:ext uri="{BB962C8B-B14F-4D97-AF65-F5344CB8AC3E}">
        <p14:creationId xmlns:p14="http://schemas.microsoft.com/office/powerpoint/2010/main" val="815783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AEC4CF4D-FE4D-44E6-9649-D153D93FA24B}" type="slidenum">
              <a:rPr lang="en-US" sz="1400" b="0" strike="noStrike" spc="-1">
                <a:solidFill>
                  <a:srgbClr val="000000"/>
                </a:solidFill>
                <a:latin typeface="Times New Roman"/>
                <a:ea typeface="+mn-ea"/>
              </a:rPr>
              <a:t>12</a:t>
            </a:fld>
            <a:endParaRPr lang="en-US" sz="1400" b="0" strike="noStrike" spc="-1">
              <a:latin typeface="Arial"/>
            </a:endParaRPr>
          </a:p>
        </p:txBody>
      </p:sp>
      <p:sp>
        <p:nvSpPr>
          <p:cNvPr id="236" name="PlaceHolder 2"/>
          <p:cNvSpPr>
            <a:spLocks noGrp="1" noRot="1" noChangeAspect="1"/>
          </p:cNvSpPr>
          <p:nvPr>
            <p:ph type="sldImg"/>
          </p:nvPr>
        </p:nvSpPr>
        <p:spPr>
          <a:xfrm>
            <a:off x="533400" y="763588"/>
            <a:ext cx="6704013" cy="3771900"/>
          </a:xfrm>
          <a:prstGeom prst="rect">
            <a:avLst/>
          </a:prstGeom>
        </p:spPr>
      </p:sp>
      <p:sp>
        <p:nvSpPr>
          <p:cNvPr id="237"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FFE47C8B-8BA6-4C2F-B34E-39DD9EC6E734}" type="slidenum">
              <a:rPr lang="en-US" sz="1400" b="0" strike="noStrike" spc="-1">
                <a:solidFill>
                  <a:srgbClr val="000000"/>
                </a:solidFill>
                <a:latin typeface="Times New Roman"/>
                <a:ea typeface="+mn-ea"/>
              </a:rPr>
              <a:t>13</a:t>
            </a:fld>
            <a:endParaRPr lang="en-US" sz="1400" b="0" strike="noStrike" spc="-1">
              <a:latin typeface="Arial"/>
            </a:endParaRPr>
          </a:p>
        </p:txBody>
      </p:sp>
      <p:sp>
        <p:nvSpPr>
          <p:cNvPr id="239" name="PlaceHolder 2"/>
          <p:cNvSpPr>
            <a:spLocks noGrp="1" noRot="1" noChangeAspect="1"/>
          </p:cNvSpPr>
          <p:nvPr>
            <p:ph type="sldImg"/>
          </p:nvPr>
        </p:nvSpPr>
        <p:spPr>
          <a:xfrm>
            <a:off x="533520" y="763560"/>
            <a:ext cx="6703560" cy="3771720"/>
          </a:xfrm>
          <a:prstGeom prst="rect">
            <a:avLst/>
          </a:prstGeom>
        </p:spPr>
      </p:sp>
      <p:sp>
        <p:nvSpPr>
          <p:cNvPr id="240"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2F582736-D9DE-4F00-B19D-EC3F15148AE3}" type="slidenum">
              <a:rPr lang="en-US" sz="1400" b="0" strike="noStrike" spc="-1">
                <a:solidFill>
                  <a:srgbClr val="000000"/>
                </a:solidFill>
                <a:latin typeface="Times New Roman"/>
                <a:ea typeface="+mn-ea"/>
              </a:rPr>
              <a:t>14</a:t>
            </a:fld>
            <a:endParaRPr lang="en-US" sz="1400" b="0" strike="noStrike" spc="-1">
              <a:latin typeface="Arial"/>
            </a:endParaRPr>
          </a:p>
        </p:txBody>
      </p:sp>
      <p:sp>
        <p:nvSpPr>
          <p:cNvPr id="242" name="PlaceHolder 2"/>
          <p:cNvSpPr>
            <a:spLocks noGrp="1" noRot="1" noChangeAspect="1"/>
          </p:cNvSpPr>
          <p:nvPr>
            <p:ph type="sldImg"/>
          </p:nvPr>
        </p:nvSpPr>
        <p:spPr>
          <a:xfrm>
            <a:off x="533520" y="763560"/>
            <a:ext cx="6703560" cy="3771720"/>
          </a:xfrm>
          <a:prstGeom prst="rect">
            <a:avLst/>
          </a:prstGeom>
        </p:spPr>
      </p:sp>
      <p:sp>
        <p:nvSpPr>
          <p:cNvPr id="243"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BC18012-7399-4CF8-8745-E548A556D08C}" type="slidenum">
              <a:rPr lang="en-US" sz="1400" b="0" strike="noStrike" spc="-1">
                <a:solidFill>
                  <a:srgbClr val="000000"/>
                </a:solidFill>
                <a:latin typeface="Times New Roman"/>
                <a:ea typeface="+mn-ea"/>
              </a:rPr>
              <a:t>15</a:t>
            </a:fld>
            <a:endParaRPr lang="en-US" sz="1400" b="0" strike="noStrike" spc="-1">
              <a:latin typeface="Arial"/>
            </a:endParaRPr>
          </a:p>
        </p:txBody>
      </p:sp>
      <p:sp>
        <p:nvSpPr>
          <p:cNvPr id="245" name="PlaceHolder 2"/>
          <p:cNvSpPr>
            <a:spLocks noGrp="1" noRot="1" noChangeAspect="1"/>
          </p:cNvSpPr>
          <p:nvPr>
            <p:ph type="sldImg"/>
          </p:nvPr>
        </p:nvSpPr>
        <p:spPr>
          <a:xfrm>
            <a:off x="533520" y="763560"/>
            <a:ext cx="6703560" cy="3771720"/>
          </a:xfrm>
          <a:prstGeom prst="rect">
            <a:avLst/>
          </a:prstGeom>
        </p:spPr>
      </p:sp>
      <p:sp>
        <p:nvSpPr>
          <p:cNvPr id="246"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99A9E44F-0B4E-4928-8E7A-D430B92A3C09}" type="slidenum">
              <a:rPr lang="en-US" sz="1400" b="0" strike="noStrike" spc="-1">
                <a:solidFill>
                  <a:srgbClr val="000000"/>
                </a:solidFill>
                <a:latin typeface="Times New Roman"/>
                <a:ea typeface="+mn-ea"/>
              </a:rPr>
              <a:t>16</a:t>
            </a:fld>
            <a:endParaRPr lang="en-US" sz="1400" b="0" strike="noStrike" spc="-1">
              <a:latin typeface="Arial"/>
            </a:endParaRPr>
          </a:p>
        </p:txBody>
      </p:sp>
      <p:sp>
        <p:nvSpPr>
          <p:cNvPr id="248" name="PlaceHolder 2"/>
          <p:cNvSpPr>
            <a:spLocks noGrp="1" noRot="1" noChangeAspect="1"/>
          </p:cNvSpPr>
          <p:nvPr>
            <p:ph type="sldImg"/>
          </p:nvPr>
        </p:nvSpPr>
        <p:spPr>
          <a:xfrm>
            <a:off x="533520" y="763560"/>
            <a:ext cx="6703560" cy="3771720"/>
          </a:xfrm>
          <a:prstGeom prst="rect">
            <a:avLst/>
          </a:prstGeom>
        </p:spPr>
      </p:sp>
      <p:sp>
        <p:nvSpPr>
          <p:cNvPr id="249"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2E321A27-BDB3-4586-8B24-7E356B016A5C}" type="slidenum">
              <a:rPr lang="en-US" sz="1400" b="0" strike="noStrike" spc="-1">
                <a:solidFill>
                  <a:srgbClr val="000000"/>
                </a:solidFill>
                <a:latin typeface="Times New Roman"/>
                <a:ea typeface="+mn-ea"/>
              </a:rPr>
              <a:t>17</a:t>
            </a:fld>
            <a:endParaRPr lang="en-US" sz="1400" b="0" strike="noStrike" spc="-1">
              <a:latin typeface="Arial"/>
            </a:endParaRPr>
          </a:p>
        </p:txBody>
      </p:sp>
      <p:sp>
        <p:nvSpPr>
          <p:cNvPr id="251" name="PlaceHolder 2"/>
          <p:cNvSpPr>
            <a:spLocks noGrp="1" noRot="1" noChangeAspect="1"/>
          </p:cNvSpPr>
          <p:nvPr>
            <p:ph type="sldImg"/>
          </p:nvPr>
        </p:nvSpPr>
        <p:spPr>
          <a:xfrm>
            <a:off x="533520" y="763560"/>
            <a:ext cx="6703560" cy="3771720"/>
          </a:xfrm>
          <a:prstGeom prst="rect">
            <a:avLst/>
          </a:prstGeom>
        </p:spPr>
      </p:sp>
      <p:sp>
        <p:nvSpPr>
          <p:cNvPr id="252"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6814D963-014A-47B0-A812-54B162623BD4}" type="slidenum">
              <a:rPr lang="en-US" sz="1400" b="0" strike="noStrike" spc="-1">
                <a:solidFill>
                  <a:srgbClr val="000000"/>
                </a:solidFill>
                <a:latin typeface="Times New Roman"/>
                <a:ea typeface="+mn-ea"/>
              </a:rPr>
              <a:t>18</a:t>
            </a:fld>
            <a:endParaRPr lang="en-US" sz="1400" b="0" strike="noStrike" spc="-1">
              <a:latin typeface="Arial"/>
            </a:endParaRPr>
          </a:p>
        </p:txBody>
      </p:sp>
      <p:sp>
        <p:nvSpPr>
          <p:cNvPr id="257" name="PlaceHolder 2"/>
          <p:cNvSpPr>
            <a:spLocks noGrp="1" noRot="1" noChangeAspect="1"/>
          </p:cNvSpPr>
          <p:nvPr>
            <p:ph type="sldImg"/>
          </p:nvPr>
        </p:nvSpPr>
        <p:spPr>
          <a:xfrm>
            <a:off x="533520" y="763560"/>
            <a:ext cx="6703560" cy="3771720"/>
          </a:xfrm>
          <a:prstGeom prst="rect">
            <a:avLst/>
          </a:prstGeom>
        </p:spPr>
      </p:sp>
      <p:sp>
        <p:nvSpPr>
          <p:cNvPr id="258"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8797308-609C-4429-8937-C30D14F4D2A0}" type="slidenum">
              <a:rPr lang="en-US" sz="1400" b="0" strike="noStrike" spc="-1">
                <a:solidFill>
                  <a:srgbClr val="000000"/>
                </a:solidFill>
                <a:latin typeface="Times New Roman"/>
                <a:ea typeface="+mn-ea"/>
              </a:rPr>
              <a:t>19</a:t>
            </a:fld>
            <a:endParaRPr lang="en-US" sz="1400" b="0" strike="noStrike" spc="-1">
              <a:latin typeface="Arial"/>
            </a:endParaRPr>
          </a:p>
        </p:txBody>
      </p:sp>
      <p:sp>
        <p:nvSpPr>
          <p:cNvPr id="254" name="PlaceHolder 2"/>
          <p:cNvSpPr>
            <a:spLocks noGrp="1" noRot="1" noChangeAspect="1"/>
          </p:cNvSpPr>
          <p:nvPr>
            <p:ph type="sldImg"/>
          </p:nvPr>
        </p:nvSpPr>
        <p:spPr>
          <a:xfrm>
            <a:off x="533400" y="763588"/>
            <a:ext cx="6704013" cy="3771900"/>
          </a:xfrm>
          <a:prstGeom prst="rect">
            <a:avLst/>
          </a:prstGeom>
        </p:spPr>
      </p:sp>
      <p:sp>
        <p:nvSpPr>
          <p:cNvPr id="255"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28F3FFDF-25E8-4838-8C98-87A4517033A9}" type="slidenum">
              <a:rPr lang="en-US" sz="1400" b="0" strike="noStrike" spc="-1">
                <a:solidFill>
                  <a:srgbClr val="000000"/>
                </a:solidFill>
                <a:latin typeface="Times New Roman"/>
                <a:ea typeface="+mn-ea"/>
              </a:rPr>
              <a:t>3</a:t>
            </a:fld>
            <a:endParaRPr lang="en-US" sz="1400" b="0" strike="noStrike" spc="-1">
              <a:latin typeface="Arial"/>
            </a:endParaRPr>
          </a:p>
        </p:txBody>
      </p:sp>
      <p:sp>
        <p:nvSpPr>
          <p:cNvPr id="212" name="PlaceHolder 2"/>
          <p:cNvSpPr>
            <a:spLocks noGrp="1" noRot="1" noChangeAspect="1"/>
          </p:cNvSpPr>
          <p:nvPr>
            <p:ph type="sldImg"/>
          </p:nvPr>
        </p:nvSpPr>
        <p:spPr>
          <a:xfrm>
            <a:off x="533520" y="763560"/>
            <a:ext cx="6703200" cy="3771360"/>
          </a:xfrm>
          <a:prstGeom prst="rect">
            <a:avLst/>
          </a:prstGeom>
        </p:spPr>
      </p:sp>
      <p:sp>
        <p:nvSpPr>
          <p:cNvPr id="213"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C3EB327-7586-40CE-ABCA-1782010D3362}" type="slidenum">
              <a:rPr lang="en-US" sz="1400" b="0" strike="noStrike" spc="-1">
                <a:solidFill>
                  <a:srgbClr val="000000"/>
                </a:solidFill>
                <a:latin typeface="Times New Roman"/>
                <a:ea typeface="+mn-ea"/>
              </a:rPr>
              <a:t>4</a:t>
            </a:fld>
            <a:endParaRPr lang="en-US" sz="1400" b="0" strike="noStrike" spc="-1">
              <a:latin typeface="Arial"/>
            </a:endParaRPr>
          </a:p>
        </p:txBody>
      </p:sp>
      <p:sp>
        <p:nvSpPr>
          <p:cNvPr id="215" name="PlaceHolder 2"/>
          <p:cNvSpPr>
            <a:spLocks noGrp="1" noRot="1" noChangeAspect="1"/>
          </p:cNvSpPr>
          <p:nvPr>
            <p:ph type="sldImg"/>
          </p:nvPr>
        </p:nvSpPr>
        <p:spPr>
          <a:xfrm>
            <a:off x="533520" y="763560"/>
            <a:ext cx="6703200" cy="3771360"/>
          </a:xfrm>
          <a:prstGeom prst="rect">
            <a:avLst/>
          </a:prstGeom>
        </p:spPr>
      </p:sp>
      <p:sp>
        <p:nvSpPr>
          <p:cNvPr id="216"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3945B945-00D5-458F-B3BE-6F76599AFA40}" type="slidenum">
              <a:rPr lang="en-US" sz="1400" b="0" strike="noStrike" spc="-1">
                <a:solidFill>
                  <a:srgbClr val="000000"/>
                </a:solidFill>
                <a:latin typeface="Times New Roman"/>
                <a:ea typeface="+mn-ea"/>
              </a:rPr>
              <a:t>5</a:t>
            </a:fld>
            <a:endParaRPr lang="en-US" sz="1400" b="0" strike="noStrike" spc="-1">
              <a:latin typeface="Arial"/>
            </a:endParaRPr>
          </a:p>
        </p:txBody>
      </p:sp>
      <p:sp>
        <p:nvSpPr>
          <p:cNvPr id="218" name="PlaceHolder 2"/>
          <p:cNvSpPr>
            <a:spLocks noGrp="1" noRot="1" noChangeAspect="1"/>
          </p:cNvSpPr>
          <p:nvPr>
            <p:ph type="sldImg"/>
          </p:nvPr>
        </p:nvSpPr>
        <p:spPr>
          <a:xfrm>
            <a:off x="533520" y="763560"/>
            <a:ext cx="6703200" cy="3771360"/>
          </a:xfrm>
          <a:prstGeom prst="rect">
            <a:avLst/>
          </a:prstGeom>
        </p:spPr>
      </p:sp>
      <p:sp>
        <p:nvSpPr>
          <p:cNvPr id="219"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B447D51-19A1-4077-9295-EF6D96A0FB5C}" type="slidenum">
              <a:rPr lang="en-US" sz="1400" b="0" strike="noStrike" spc="-1">
                <a:solidFill>
                  <a:srgbClr val="000000"/>
                </a:solidFill>
                <a:latin typeface="Times New Roman"/>
                <a:ea typeface="+mn-ea"/>
              </a:rPr>
              <a:t>6</a:t>
            </a:fld>
            <a:endParaRPr lang="en-US" sz="1400" b="0" strike="noStrike" spc="-1">
              <a:latin typeface="Arial"/>
            </a:endParaRPr>
          </a:p>
        </p:txBody>
      </p:sp>
      <p:sp>
        <p:nvSpPr>
          <p:cNvPr id="221" name="PlaceHolder 2"/>
          <p:cNvSpPr>
            <a:spLocks noGrp="1" noRot="1" noChangeAspect="1"/>
          </p:cNvSpPr>
          <p:nvPr>
            <p:ph type="sldImg"/>
          </p:nvPr>
        </p:nvSpPr>
        <p:spPr>
          <a:xfrm>
            <a:off x="533400" y="763588"/>
            <a:ext cx="6704013" cy="3771900"/>
          </a:xfrm>
          <a:prstGeom prst="rect">
            <a:avLst/>
          </a:prstGeom>
        </p:spPr>
      </p:sp>
      <p:sp>
        <p:nvSpPr>
          <p:cNvPr id="222"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56396554-3117-4F69-9069-5B338DF26D06}" type="slidenum">
              <a:rPr lang="en-US" sz="1400" b="0" strike="noStrike" spc="-1">
                <a:solidFill>
                  <a:srgbClr val="000000"/>
                </a:solidFill>
                <a:latin typeface="Times New Roman"/>
                <a:ea typeface="+mn-ea"/>
              </a:rPr>
              <a:t>7</a:t>
            </a:fld>
            <a:endParaRPr lang="en-US" sz="1400" b="0" strike="noStrike" spc="-1">
              <a:latin typeface="Arial"/>
            </a:endParaRPr>
          </a:p>
        </p:txBody>
      </p:sp>
      <p:sp>
        <p:nvSpPr>
          <p:cNvPr id="224" name="PlaceHolder 2"/>
          <p:cNvSpPr>
            <a:spLocks noGrp="1" noRot="1" noChangeAspect="1"/>
          </p:cNvSpPr>
          <p:nvPr>
            <p:ph type="sldImg"/>
          </p:nvPr>
        </p:nvSpPr>
        <p:spPr>
          <a:xfrm>
            <a:off x="533400" y="763588"/>
            <a:ext cx="6704013" cy="3771900"/>
          </a:xfrm>
          <a:prstGeom prst="rect">
            <a:avLst/>
          </a:prstGeom>
        </p:spPr>
      </p:sp>
      <p:sp>
        <p:nvSpPr>
          <p:cNvPr id="225"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8E350635-018D-475D-B019-0B5B958B9554}" type="slidenum">
              <a:rPr lang="en-US" sz="1400" b="0" strike="noStrike" spc="-1">
                <a:solidFill>
                  <a:srgbClr val="000000"/>
                </a:solidFill>
                <a:latin typeface="Times New Roman"/>
                <a:ea typeface="+mn-ea"/>
              </a:rPr>
              <a:t>8</a:t>
            </a:fld>
            <a:endParaRPr lang="en-US" sz="1400" b="0" strike="noStrike" spc="-1">
              <a:latin typeface="Arial"/>
            </a:endParaRPr>
          </a:p>
        </p:txBody>
      </p:sp>
      <p:sp>
        <p:nvSpPr>
          <p:cNvPr id="227" name="PlaceHolder 2"/>
          <p:cNvSpPr>
            <a:spLocks noGrp="1" noRot="1" noChangeAspect="1"/>
          </p:cNvSpPr>
          <p:nvPr>
            <p:ph type="sldImg"/>
          </p:nvPr>
        </p:nvSpPr>
        <p:spPr>
          <a:xfrm>
            <a:off x="533520" y="763560"/>
            <a:ext cx="6703200" cy="3771360"/>
          </a:xfrm>
          <a:prstGeom prst="rect">
            <a:avLst/>
          </a:prstGeom>
        </p:spPr>
      </p:sp>
      <p:sp>
        <p:nvSpPr>
          <p:cNvPr id="228"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39D6CBEA-273D-4A37-A2E3-17910AFDA950}" type="slidenum">
              <a:rPr lang="en-US" sz="1400" b="0" strike="noStrike" spc="-1">
                <a:solidFill>
                  <a:srgbClr val="000000"/>
                </a:solidFill>
                <a:latin typeface="Times New Roman"/>
                <a:ea typeface="+mn-ea"/>
              </a:rPr>
              <a:t>9</a:t>
            </a:fld>
            <a:endParaRPr lang="en-US" sz="1400" b="0" strike="noStrike" spc="-1">
              <a:latin typeface="Arial"/>
            </a:endParaRPr>
          </a:p>
        </p:txBody>
      </p:sp>
      <p:sp>
        <p:nvSpPr>
          <p:cNvPr id="230" name="PlaceHolder 2"/>
          <p:cNvSpPr>
            <a:spLocks noGrp="1" noRot="1" noChangeAspect="1"/>
          </p:cNvSpPr>
          <p:nvPr>
            <p:ph type="sldImg"/>
          </p:nvPr>
        </p:nvSpPr>
        <p:spPr>
          <a:xfrm>
            <a:off x="533400" y="763588"/>
            <a:ext cx="6704013" cy="3771900"/>
          </a:xfrm>
          <a:prstGeom prst="rect">
            <a:avLst/>
          </a:prstGeom>
        </p:spPr>
      </p:sp>
      <p:sp>
        <p:nvSpPr>
          <p:cNvPr id="231"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C24A29F3-AEEE-4282-A3C3-4CCB750920AB}" type="slidenum">
              <a:rPr lang="en-US" sz="1400" b="0" strike="noStrike" spc="-1">
                <a:solidFill>
                  <a:srgbClr val="000000"/>
                </a:solidFill>
                <a:latin typeface="Times New Roman"/>
                <a:ea typeface="+mn-ea"/>
              </a:rPr>
              <a:t>10</a:t>
            </a:fld>
            <a:endParaRPr lang="en-US" sz="1400" b="0" strike="noStrike" spc="-1">
              <a:latin typeface="Arial"/>
            </a:endParaRPr>
          </a:p>
        </p:txBody>
      </p:sp>
      <p:sp>
        <p:nvSpPr>
          <p:cNvPr id="233" name="PlaceHolder 2"/>
          <p:cNvSpPr>
            <a:spLocks noGrp="1" noRot="1" noChangeAspect="1"/>
          </p:cNvSpPr>
          <p:nvPr>
            <p:ph type="sldImg"/>
          </p:nvPr>
        </p:nvSpPr>
        <p:spPr>
          <a:xfrm>
            <a:off x="533520" y="763560"/>
            <a:ext cx="6703560" cy="3771720"/>
          </a:xfrm>
          <a:prstGeom prst="rect">
            <a:avLst/>
          </a:prstGeom>
        </p:spPr>
      </p:sp>
      <p:sp>
        <p:nvSpPr>
          <p:cNvPr id="234"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4"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6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6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7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4"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5.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4" name="Picture 11"/>
          <p:cNvPicPr/>
          <p:nvPr/>
        </p:nvPicPr>
        <p:blipFill>
          <a:blip r:embed="rId15"/>
          <a:srcRect l="6752" t="32283" r="7080" b="30331"/>
          <a:stretch/>
        </p:blipFill>
        <p:spPr>
          <a:xfrm>
            <a:off x="9022680" y="5946840"/>
            <a:ext cx="2694600" cy="486720"/>
          </a:xfrm>
          <a:prstGeom prst="rect">
            <a:avLst/>
          </a:prstGeom>
          <a:ln>
            <a:noFill/>
          </a:ln>
        </p:spPr>
      </p:pic>
      <p:pic>
        <p:nvPicPr>
          <p:cNvPr id="5" name="Picture 8"/>
          <p:cNvPicPr/>
          <p:nvPr/>
        </p:nvPicPr>
        <p:blipFill>
          <a:blip r:embed="rId16"/>
          <a:stretch/>
        </p:blipFill>
        <p:spPr>
          <a:xfrm>
            <a:off x="4509360" y="4429800"/>
            <a:ext cx="3172680" cy="2114640"/>
          </a:xfrm>
          <a:prstGeom prst="rect">
            <a:avLst/>
          </a:prstGeom>
          <a:ln>
            <a:noFill/>
          </a:ln>
        </p:spPr>
      </p:pic>
      <p:sp>
        <p:nvSpPr>
          <p:cNvPr id="2" name="PlaceHolder 1"/>
          <p:cNvSpPr>
            <a:spLocks noGrp="1"/>
          </p:cNvSpPr>
          <p:nvPr>
            <p:ph type="title"/>
          </p:nvPr>
        </p:nvSpPr>
        <p:spPr>
          <a:xfrm>
            <a:off x="831960" y="1656360"/>
            <a:ext cx="10514880" cy="2187360"/>
          </a:xfrm>
          <a:prstGeom prst="rect">
            <a:avLst/>
          </a:prstGeom>
        </p:spPr>
        <p:txBody>
          <a:bodyPr lIns="0" tIns="0" rIns="0" bIns="0" anchor="ctr"/>
          <a:lstStyle/>
          <a:p>
            <a:r>
              <a:rPr lang="en-US" sz="4400" b="0" strike="noStrike" spc="-1">
                <a:solidFill>
                  <a:srgbClr val="000000"/>
                </a:solidFill>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40" name="Picture 11"/>
          <p:cNvPicPr/>
          <p:nvPr/>
        </p:nvPicPr>
        <p:blipFill>
          <a:blip r:embed="rId15"/>
          <a:srcRect l="6752" t="32283" r="7080" b="30331"/>
          <a:stretch/>
        </p:blipFill>
        <p:spPr>
          <a:xfrm>
            <a:off x="9022680" y="5946840"/>
            <a:ext cx="2694600" cy="486720"/>
          </a:xfrm>
          <a:prstGeom prst="rect">
            <a:avLst/>
          </a:prstGeom>
          <a:ln>
            <a:noFill/>
          </a:ln>
        </p:spPr>
      </p:pic>
      <p:sp>
        <p:nvSpPr>
          <p:cNvPr id="41" name="PlaceHolder 1"/>
          <p:cNvSpPr>
            <a:spLocks noGrp="1"/>
          </p:cNvSpPr>
          <p:nvPr>
            <p:ph type="title"/>
          </p:nvPr>
        </p:nvSpPr>
        <p:spPr>
          <a:xfrm>
            <a:off x="609480" y="273600"/>
            <a:ext cx="10972440" cy="114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42"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79" name="Picture 11"/>
          <p:cNvPicPr/>
          <p:nvPr/>
        </p:nvPicPr>
        <p:blipFill>
          <a:blip r:embed="rId15"/>
          <a:srcRect l="6752" t="32283" r="7080" b="30331"/>
          <a:stretch/>
        </p:blipFill>
        <p:spPr>
          <a:xfrm>
            <a:off x="9022680" y="5946840"/>
            <a:ext cx="2694600" cy="486720"/>
          </a:xfrm>
          <a:prstGeom prst="rect">
            <a:avLst/>
          </a:prstGeom>
          <a:ln>
            <a:noFill/>
          </a:ln>
        </p:spPr>
      </p:pic>
      <p:pic>
        <p:nvPicPr>
          <p:cNvPr id="80" name="Picture 11"/>
          <p:cNvPicPr/>
          <p:nvPr/>
        </p:nvPicPr>
        <p:blipFill>
          <a:blip r:embed="rId16"/>
          <a:stretch/>
        </p:blipFill>
        <p:spPr>
          <a:xfrm>
            <a:off x="8826120" y="5555520"/>
            <a:ext cx="2891520" cy="1204560"/>
          </a:xfrm>
          <a:prstGeom prst="rect">
            <a:avLst/>
          </a:prstGeom>
          <a:ln>
            <a:noFill/>
          </a:ln>
        </p:spPr>
      </p:pic>
      <p:sp>
        <p:nvSpPr>
          <p:cNvPr id="81" name="PlaceHolder 1"/>
          <p:cNvSpPr>
            <a:spLocks noGrp="1"/>
          </p:cNvSpPr>
          <p:nvPr>
            <p:ph type="title"/>
          </p:nvPr>
        </p:nvSpPr>
        <p:spPr>
          <a:xfrm>
            <a:off x="609480" y="273600"/>
            <a:ext cx="10972440" cy="114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82"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hyperlink" Target="https://docs.python.org/3.8/" TargetMode="External"/><Relationship Id="rId4" Type="http://schemas.openxmlformats.org/officeDocument/2006/relationships/hyperlink" Target="https://www.youtube.com/watch?v=N4mEzFDjqt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numpy.org/doc/1.17/reference/index.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hyperlink" Target="https://matplotlib.org/3.1.1/api/_as_gen/matplotlib.pyplot.html#module-matplotlib.pyplot" TargetMode="External"/><Relationship Id="rId4" Type="http://schemas.openxmlformats.org/officeDocument/2006/relationships/hyperlink" Target="https://matplotlib.org/3.1.1/api/index.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scipy.org/doc/scipy/reference/" TargetMode="External"/><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hyperlink" Target="https://scikit-learn.org/stable/user_guide.html"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5" name="CustomShape 1"/>
          <p:cNvSpPr/>
          <p:nvPr/>
        </p:nvSpPr>
        <p:spPr>
          <a:xfrm>
            <a:off x="1523880" y="734040"/>
            <a:ext cx="9143280" cy="23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en-US" sz="6000" b="0" strike="noStrike" cap="all" spc="-1">
                <a:solidFill>
                  <a:srgbClr val="000000"/>
                </a:solidFill>
                <a:latin typeface="Impact"/>
                <a:ea typeface="DejaVu Sans"/>
              </a:rPr>
              <a:t>engineering problem solving in python</a:t>
            </a:r>
            <a:endParaRPr lang="en-US" sz="6000" b="0" strike="noStrike" spc="-1">
              <a:latin typeface="Arial"/>
            </a:endParaRPr>
          </a:p>
        </p:txBody>
      </p:sp>
      <p:sp>
        <p:nvSpPr>
          <p:cNvPr id="126" name="CustomShape 2"/>
          <p:cNvSpPr/>
          <p:nvPr/>
        </p:nvSpPr>
        <p:spPr>
          <a:xfrm>
            <a:off x="1523880" y="3313800"/>
            <a:ext cx="9143280" cy="165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spcBef>
                <a:spcPts val="1001"/>
              </a:spcBef>
            </a:pPr>
            <a:r>
              <a:rPr lang="en-US" sz="2400" b="0" strike="noStrike" spc="-1">
                <a:solidFill>
                  <a:srgbClr val="000000"/>
                </a:solidFill>
                <a:latin typeface="Arial"/>
                <a:ea typeface="DejaVu Sans"/>
              </a:rPr>
              <a:t>EMCH 561: Machine Learning for Mechanical Engineers</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8858160" y="5872320"/>
            <a:ext cx="2918160" cy="54216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163" name="CustomShape 2"/>
          <p:cNvSpPr/>
          <p:nvPr/>
        </p:nvSpPr>
        <p:spPr>
          <a:xfrm>
            <a:off x="414720" y="341640"/>
            <a:ext cx="19846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Python</a:t>
            </a:r>
            <a:endParaRPr lang="en-US" sz="4400" b="0" strike="noStrike" spc="-1">
              <a:latin typeface="Arial"/>
            </a:endParaRPr>
          </a:p>
        </p:txBody>
      </p:sp>
      <p:pic>
        <p:nvPicPr>
          <p:cNvPr id="164" name="Picture 2"/>
          <p:cNvPicPr/>
          <p:nvPr/>
        </p:nvPicPr>
        <p:blipFill>
          <a:blip r:embed="rId3"/>
          <a:srcRect t="14324" b="17237"/>
          <a:stretch/>
        </p:blipFill>
        <p:spPr>
          <a:xfrm>
            <a:off x="5336640" y="443160"/>
            <a:ext cx="6240600" cy="6043680"/>
          </a:xfrm>
          <a:prstGeom prst="rect">
            <a:avLst/>
          </a:prstGeom>
          <a:ln>
            <a:noFill/>
          </a:ln>
        </p:spPr>
      </p:pic>
      <p:sp>
        <p:nvSpPr>
          <p:cNvPr id="165" name="CustomShape 3"/>
          <p:cNvSpPr/>
          <p:nvPr/>
        </p:nvSpPr>
        <p:spPr>
          <a:xfrm>
            <a:off x="614520" y="1421640"/>
            <a:ext cx="2903040" cy="45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Key types in Python are:</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Numbers: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Integer</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Booleans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Real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Sequences: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Strings ‘’ or “”</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Lists [ ]</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Tuples (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Mappings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Dictionaries {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451650" y="486939"/>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dirty="0">
                <a:solidFill>
                  <a:srgbClr val="000000"/>
                </a:solidFill>
                <a:latin typeface="Arial"/>
                <a:ea typeface="DejaVu Sans"/>
              </a:rPr>
              <a:t>Example #2 – Pure Python</a:t>
            </a:r>
            <a:endParaRPr lang="en-US" sz="3000" b="0" strike="noStrike" spc="-1" dirty="0">
              <a:latin typeface="Arial"/>
            </a:endParaRPr>
          </a:p>
        </p:txBody>
      </p:sp>
      <p:pic>
        <p:nvPicPr>
          <p:cNvPr id="4" name="Graphic 6">
            <a:extLst>
              <a:ext uri="{FF2B5EF4-FFF2-40B4-BE49-F238E27FC236}">
                <a16:creationId xmlns:a16="http://schemas.microsoft.com/office/drawing/2014/main" id="{2A76B63D-EBA4-4DDC-B587-86D87BEBA4E1}"/>
              </a:ext>
            </a:extLst>
          </p:cNvPr>
          <p:cNvPicPr/>
          <p:nvPr/>
        </p:nvPicPr>
        <p:blipFill>
          <a:blip r:embed="rId3"/>
          <a:stretch/>
        </p:blipFill>
        <p:spPr>
          <a:xfrm>
            <a:off x="3718671" y="1299770"/>
            <a:ext cx="4754657" cy="4754657"/>
          </a:xfrm>
          <a:prstGeom prst="rect">
            <a:avLst/>
          </a:prstGeom>
          <a:ln>
            <a:noFill/>
          </a:ln>
        </p:spPr>
      </p:pic>
    </p:spTree>
    <p:extLst>
      <p:ext uri="{BB962C8B-B14F-4D97-AF65-F5344CB8AC3E}">
        <p14:creationId xmlns:p14="http://schemas.microsoft.com/office/powerpoint/2010/main" val="156978298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8858160" y="5872320"/>
            <a:ext cx="2918160" cy="54216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167" name="CustomShape 2"/>
          <p:cNvSpPr/>
          <p:nvPr/>
        </p:nvSpPr>
        <p:spPr>
          <a:xfrm>
            <a:off x="414720" y="341640"/>
            <a:ext cx="928764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Additional Python Resources</a:t>
            </a:r>
            <a:endParaRPr lang="en-US" sz="4400" b="0" strike="noStrike" spc="-1">
              <a:latin typeface="Arial"/>
            </a:endParaRPr>
          </a:p>
        </p:txBody>
      </p:sp>
      <p:pic>
        <p:nvPicPr>
          <p:cNvPr id="168" name="Picture 2"/>
          <p:cNvPicPr/>
          <p:nvPr/>
        </p:nvPicPr>
        <p:blipFill>
          <a:blip r:embed="rId3"/>
          <a:stretch/>
        </p:blipFill>
        <p:spPr>
          <a:xfrm>
            <a:off x="5810040" y="2448000"/>
            <a:ext cx="6095520" cy="2935800"/>
          </a:xfrm>
          <a:prstGeom prst="rect">
            <a:avLst/>
          </a:prstGeom>
          <a:ln>
            <a:noFill/>
          </a:ln>
        </p:spPr>
      </p:pic>
      <p:sp>
        <p:nvSpPr>
          <p:cNvPr id="169" name="CustomShape 3"/>
          <p:cNvSpPr/>
          <p:nvPr/>
        </p:nvSpPr>
        <p:spPr>
          <a:xfrm>
            <a:off x="5810040" y="1473840"/>
            <a:ext cx="655740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YouTube : “Python Programming” by Derek Banas</a:t>
            </a:r>
            <a:endParaRPr lang="en-US" sz="1800" b="0" strike="noStrike" spc="-1">
              <a:latin typeface="Arial"/>
            </a:endParaRPr>
          </a:p>
          <a:p>
            <a:pPr>
              <a:lnSpc>
                <a:spcPct val="100000"/>
              </a:lnSpc>
              <a:spcBef>
                <a:spcPts val="601"/>
              </a:spcBef>
            </a:pPr>
            <a:r>
              <a:rPr lang="en-US" sz="1800" b="0" u="sng" strike="noStrike" spc="-1">
                <a:solidFill>
                  <a:srgbClr val="0000FF"/>
                </a:solidFill>
                <a:uFillTx/>
                <a:latin typeface="Arial"/>
                <a:ea typeface="DejaVu Sans"/>
                <a:hlinkClick r:id="rId4"/>
              </a:rPr>
              <a:t>https://www.youtube.com/watch?v=N4mEzFDjqtA</a:t>
            </a:r>
            <a:endParaRPr lang="en-US" sz="1800" b="0" strike="noStrike" spc="-1">
              <a:latin typeface="Arial"/>
            </a:endParaRPr>
          </a:p>
          <a:p>
            <a:pPr>
              <a:lnSpc>
                <a:spcPct val="100000"/>
              </a:lnSpc>
              <a:spcBef>
                <a:spcPts val="601"/>
              </a:spcBef>
            </a:pPr>
            <a:r>
              <a:rPr lang="en-US" sz="1800" b="0" strike="noStrike" spc="-1">
                <a:solidFill>
                  <a:srgbClr val="000000"/>
                </a:solidFill>
                <a:latin typeface="Arial"/>
                <a:ea typeface="DejaVu Sans"/>
              </a:rPr>
              <a:t> </a:t>
            </a:r>
            <a:endParaRPr lang="en-US" sz="1800" b="0" strike="noStrike" spc="-1">
              <a:latin typeface="Arial"/>
            </a:endParaRPr>
          </a:p>
          <a:p>
            <a:pPr>
              <a:lnSpc>
                <a:spcPct val="100000"/>
              </a:lnSpc>
              <a:spcBef>
                <a:spcPts val="601"/>
              </a:spcBef>
            </a:pPr>
            <a:endParaRPr lang="en-US" sz="1800" b="0" strike="noStrike" spc="-1">
              <a:latin typeface="Arial"/>
            </a:endParaRPr>
          </a:p>
        </p:txBody>
      </p:sp>
      <p:sp>
        <p:nvSpPr>
          <p:cNvPr id="170" name="CustomShape 4"/>
          <p:cNvSpPr/>
          <p:nvPr/>
        </p:nvSpPr>
        <p:spPr>
          <a:xfrm>
            <a:off x="414720" y="1473840"/>
            <a:ext cx="655740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Python documentation </a:t>
            </a:r>
            <a:endParaRPr lang="en-US" sz="1800" b="0" strike="noStrike" spc="-1">
              <a:latin typeface="Arial"/>
            </a:endParaRPr>
          </a:p>
          <a:p>
            <a:pPr>
              <a:lnSpc>
                <a:spcPct val="100000"/>
              </a:lnSpc>
              <a:spcBef>
                <a:spcPts val="601"/>
              </a:spcBef>
            </a:pPr>
            <a:r>
              <a:rPr lang="en-US" sz="1800" b="0" strike="noStrike" spc="-1">
                <a:solidFill>
                  <a:srgbClr val="000000"/>
                </a:solidFill>
                <a:latin typeface="Arial"/>
                <a:ea typeface="DejaVu Sans"/>
              </a:rPr>
              <a:t> </a:t>
            </a:r>
            <a:r>
              <a:rPr lang="en-US" sz="1800" b="0" u="sng" strike="noStrike" spc="-1">
                <a:solidFill>
                  <a:srgbClr val="0000FF"/>
                </a:solidFill>
                <a:uFillTx/>
                <a:latin typeface="Arial"/>
                <a:ea typeface="DejaVu Sans"/>
                <a:hlinkClick r:id="rId5"/>
              </a:rPr>
              <a:t>https://docs.python.org/3.8/</a:t>
            </a:r>
            <a:endParaRPr lang="en-US" sz="1800" b="0" strike="noStrike" spc="-1">
              <a:latin typeface="Arial"/>
            </a:endParaRPr>
          </a:p>
          <a:p>
            <a:pPr>
              <a:lnSpc>
                <a:spcPct val="100000"/>
              </a:lnSpc>
              <a:spcBef>
                <a:spcPts val="601"/>
              </a:spcBef>
            </a:pP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171" name="Picture 8"/>
          <p:cNvPicPr/>
          <p:nvPr/>
        </p:nvPicPr>
        <p:blipFill>
          <a:blip r:embed="rId6"/>
          <a:srcRect b="28756"/>
          <a:stretch/>
        </p:blipFill>
        <p:spPr>
          <a:xfrm>
            <a:off x="414720" y="2357280"/>
            <a:ext cx="5058720" cy="3117240"/>
          </a:xfrm>
          <a:prstGeom prst="rect">
            <a:avLst/>
          </a:prstGeom>
          <a:ln>
            <a:noFill/>
          </a:ln>
        </p:spPr>
      </p:pic>
      <p:sp>
        <p:nvSpPr>
          <p:cNvPr id="172" name="CustomShape 5"/>
          <p:cNvSpPr/>
          <p:nvPr/>
        </p:nvSpPr>
        <p:spPr>
          <a:xfrm>
            <a:off x="414720" y="5872320"/>
            <a:ext cx="6557400" cy="54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And many many more…………………… </a:t>
            </a:r>
            <a:endParaRPr lang="en-US" sz="1800" b="0" strike="noStrike" spc="-1">
              <a:latin typeface="Arial"/>
            </a:endParaRPr>
          </a:p>
          <a:p>
            <a:pPr>
              <a:lnSpc>
                <a:spcPct val="100000"/>
              </a:lnSpc>
              <a:spcBef>
                <a:spcPts val="601"/>
              </a:spcBef>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Our Ministack </a:t>
            </a:r>
            <a:endParaRPr lang="en-US" sz="3000" b="0" strike="noStrike" spc="-1">
              <a:latin typeface="Arial"/>
            </a:endParaRPr>
          </a:p>
        </p:txBody>
      </p:sp>
      <p:pic>
        <p:nvPicPr>
          <p:cNvPr id="174" name="Picture 10"/>
          <p:cNvPicPr/>
          <p:nvPr/>
        </p:nvPicPr>
        <p:blipFill>
          <a:blip r:embed="rId3"/>
          <a:stretch/>
        </p:blipFill>
        <p:spPr>
          <a:xfrm>
            <a:off x="329400" y="1150920"/>
            <a:ext cx="11533320" cy="5351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NumPy (Numerical Python) </a:t>
            </a:r>
            <a:endParaRPr lang="en-US" sz="3000" b="0" strike="noStrike" spc="-1">
              <a:latin typeface="Arial"/>
            </a:endParaRPr>
          </a:p>
        </p:txBody>
      </p:sp>
      <p:pic>
        <p:nvPicPr>
          <p:cNvPr id="176" name="Graphic 1"/>
          <p:cNvPicPr/>
          <p:nvPr/>
        </p:nvPicPr>
        <p:blipFill>
          <a:blip r:embed="rId3"/>
          <a:stretch/>
        </p:blipFill>
        <p:spPr>
          <a:xfrm>
            <a:off x="750960" y="5068800"/>
            <a:ext cx="3606480" cy="1433160"/>
          </a:xfrm>
          <a:prstGeom prst="rect">
            <a:avLst/>
          </a:prstGeom>
          <a:ln>
            <a:noFill/>
          </a:ln>
        </p:spPr>
      </p:pic>
      <p:sp>
        <p:nvSpPr>
          <p:cNvPr id="177" name="CustomShape 2"/>
          <p:cNvSpPr/>
          <p:nvPr/>
        </p:nvSpPr>
        <p:spPr>
          <a:xfrm>
            <a:off x="555120" y="1118160"/>
            <a:ext cx="5709600" cy="38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Python does not support arrays or matrices and its mathematical support is limited and slow.</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was created to add support for arrays and matrices to Python.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adds support for high-level mathematical functions to operate on these arrays and matrices.</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Python documentation can be found at </a:t>
            </a:r>
            <a:r>
              <a:rPr lang="en-US" sz="1800" b="0" u="sng" strike="noStrike" spc="-1">
                <a:solidFill>
                  <a:srgbClr val="0000FF"/>
                </a:solidFill>
                <a:uFillTx/>
                <a:latin typeface="Arial"/>
                <a:ea typeface="DejaVu Sans"/>
                <a:hlinkClick r:id="rId4"/>
              </a:rPr>
              <a:t>https://numpy.org/doc/1.17/reference/index.html</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is limited in scope and is only designed to add numerical computing to phyton.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underpins nearly every scientific computing platform created for Python.</a:t>
            </a: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178" name="Picture 5"/>
          <p:cNvPicPr/>
          <p:nvPr/>
        </p:nvPicPr>
        <p:blipFill>
          <a:blip r:embed="rId5"/>
          <a:stretch/>
        </p:blipFill>
        <p:spPr>
          <a:xfrm>
            <a:off x="6273360" y="2629080"/>
            <a:ext cx="5573160" cy="3390480"/>
          </a:xfrm>
          <a:prstGeom prst="rect">
            <a:avLst/>
          </a:prstGeom>
          <a:ln>
            <a:noFill/>
          </a:ln>
        </p:spPr>
      </p:pic>
      <p:pic>
        <p:nvPicPr>
          <p:cNvPr id="179" name="Picture 6"/>
          <p:cNvPicPr/>
          <p:nvPr/>
        </p:nvPicPr>
        <p:blipFill>
          <a:blip r:embed="rId6"/>
          <a:stretch/>
        </p:blipFill>
        <p:spPr>
          <a:xfrm>
            <a:off x="6881400" y="986400"/>
            <a:ext cx="4357080" cy="1385280"/>
          </a:xfrm>
          <a:prstGeom prst="rect">
            <a:avLst/>
          </a:prstGeom>
          <a:ln>
            <a:noFill/>
          </a:ln>
        </p:spPr>
      </p:pic>
      <p:sp>
        <p:nvSpPr>
          <p:cNvPr id="180" name="CustomShape 3"/>
          <p:cNvSpPr/>
          <p:nvPr/>
        </p:nvSpPr>
        <p:spPr>
          <a:xfrm>
            <a:off x="1198800" y="3834000"/>
            <a:ext cx="655740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endParaRPr lang="en-US" sz="1800" b="0" strike="noStrike" spc="-1">
              <a:latin typeface="Arial"/>
            </a:endParaRPr>
          </a:p>
          <a:p>
            <a:pPr>
              <a:lnSpc>
                <a:spcPct val="100000"/>
              </a:lnSpc>
              <a:spcBef>
                <a:spcPts val="601"/>
              </a:spcBef>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Mapplotlib</a:t>
            </a:r>
            <a:endParaRPr lang="en-US" sz="3000" b="0" strike="noStrike" spc="-1">
              <a:latin typeface="Arial"/>
            </a:endParaRPr>
          </a:p>
        </p:txBody>
      </p:sp>
      <p:pic>
        <p:nvPicPr>
          <p:cNvPr id="182" name="Picture 1"/>
          <p:cNvPicPr/>
          <p:nvPr/>
        </p:nvPicPr>
        <p:blipFill>
          <a:blip r:embed="rId3"/>
          <a:stretch/>
        </p:blipFill>
        <p:spPr>
          <a:xfrm>
            <a:off x="6028920" y="986400"/>
            <a:ext cx="5799600" cy="4626720"/>
          </a:xfrm>
          <a:prstGeom prst="rect">
            <a:avLst/>
          </a:prstGeom>
          <a:ln>
            <a:noFill/>
          </a:ln>
        </p:spPr>
      </p:pic>
      <p:sp>
        <p:nvSpPr>
          <p:cNvPr id="183" name="CustomShape 2"/>
          <p:cNvSpPr/>
          <p:nvPr/>
        </p:nvSpPr>
        <p:spPr>
          <a:xfrm>
            <a:off x="497880" y="1213200"/>
            <a:ext cx="5397840" cy="3025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Matplotlib is a plotting library for Python.</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At one point it was formed by combining multiple liberies (pyplot and pylab). We will use pyplot as pylabs use is discouraged.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Pyplot is a Matplotlib module which provides a MATLAB-like interface.</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matplotlib documentation can be found at </a:t>
            </a:r>
            <a:r>
              <a:rPr lang="en-US" sz="1800" b="0" u="sng" strike="noStrike" spc="-1">
                <a:solidFill>
                  <a:srgbClr val="0000FF"/>
                </a:solidFill>
                <a:uFillTx/>
                <a:latin typeface="Arial"/>
                <a:ea typeface="DejaVu Sans"/>
                <a:hlinkClick r:id="rId4"/>
              </a:rPr>
              <a:t>https://matplotlib.org/3.1.1/api/index.html</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Pyplot documentation can be found at</a:t>
            </a:r>
            <a:r>
              <a:rPr lang="en-US" sz="1800" b="0" strike="noStrike" spc="-1">
                <a:solidFill>
                  <a:srgbClr val="0066B3"/>
                </a:solidFill>
                <a:latin typeface="Arial"/>
                <a:ea typeface="DejaVu Sans"/>
              </a:rPr>
              <a:t> </a:t>
            </a:r>
            <a:r>
              <a:rPr lang="en-US" sz="1800" b="0" strike="noStrike" spc="-1">
                <a:solidFill>
                  <a:srgbClr val="000000"/>
                </a:solidFill>
                <a:latin typeface="Arial"/>
                <a:ea typeface="DejaVu Sans"/>
                <a:hlinkClick r:id="rId5"/>
              </a:rPr>
              <a:t>https://matplotlib.org/3.1.1/api/_as_gen/matplotlib.pyplot.html#module-matplotlib.pyplot</a:t>
            </a:r>
            <a:endParaRPr lang="en-US" sz="1800" b="0" strike="noStrike" spc="-1">
              <a:latin typeface="Arial"/>
            </a:endParaRPr>
          </a:p>
        </p:txBody>
      </p:sp>
      <p:pic>
        <p:nvPicPr>
          <p:cNvPr id="184" name="Graphic 2"/>
          <p:cNvPicPr/>
          <p:nvPr/>
        </p:nvPicPr>
        <p:blipFill>
          <a:blip r:embed="rId6"/>
          <a:stretch/>
        </p:blipFill>
        <p:spPr>
          <a:xfrm>
            <a:off x="686880" y="5084280"/>
            <a:ext cx="4732920" cy="8726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dirty="0">
                <a:solidFill>
                  <a:srgbClr val="000000"/>
                </a:solidFill>
                <a:latin typeface="Arial"/>
                <a:ea typeface="DejaVu Sans"/>
              </a:rPr>
              <a:t>SciPy (not </a:t>
            </a:r>
            <a:r>
              <a:rPr lang="en-US" sz="3000" b="0" strike="noStrike" spc="-1" dirty="0" err="1">
                <a:solidFill>
                  <a:srgbClr val="000000"/>
                </a:solidFill>
                <a:latin typeface="Arial"/>
                <a:ea typeface="DejaVu Sans"/>
              </a:rPr>
              <a:t>ScientificPython</a:t>
            </a:r>
            <a:r>
              <a:rPr lang="en-US" sz="3000" b="0" strike="noStrike" spc="-1" dirty="0">
                <a:solidFill>
                  <a:srgbClr val="000000"/>
                </a:solidFill>
                <a:latin typeface="Arial"/>
                <a:ea typeface="DejaVu Sans"/>
              </a:rPr>
              <a:t> but close enough) </a:t>
            </a:r>
            <a:endParaRPr lang="en-US" sz="3000" b="0" strike="noStrike" spc="-1" dirty="0">
              <a:latin typeface="Arial"/>
            </a:endParaRPr>
          </a:p>
        </p:txBody>
      </p:sp>
      <p:sp>
        <p:nvSpPr>
          <p:cNvPr id="186" name="CustomShape 2"/>
          <p:cNvSpPr/>
          <p:nvPr/>
        </p:nvSpPr>
        <p:spPr>
          <a:xfrm>
            <a:off x="555120" y="1118160"/>
            <a:ext cx="6222600" cy="497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is a Python library used for scientific computing and technical computing.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builds on the NumPy array class and the capabilities of matplotlib.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contains modules for optimization, linear algebra, integration, interpolation, special functions, FFT, signal and image processing, ODE solvers and other tasks common in science and engineering.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and NumPy contain some duplicate capabilities (e.g., FFT). A common way to look as this is that the NumPy version is more bare-bones than the equivalent SciPy version.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documentation can be found at </a:t>
            </a:r>
            <a:r>
              <a:rPr lang="en-US" sz="1800" b="0" u="sng" strike="noStrike" spc="-1">
                <a:solidFill>
                  <a:srgbClr val="0000FF"/>
                </a:solidFill>
                <a:uFillTx/>
                <a:latin typeface="Arial"/>
                <a:ea typeface="DejaVu Sans"/>
                <a:hlinkClick r:id="rId3"/>
              </a:rPr>
              <a:t>https://docs.scipy.org/doc/scipy/reference/</a:t>
            </a: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187" name="Picture 5"/>
          <p:cNvPicPr/>
          <p:nvPr/>
        </p:nvPicPr>
        <p:blipFill>
          <a:blip r:embed="rId4"/>
          <a:stretch/>
        </p:blipFill>
        <p:spPr>
          <a:xfrm>
            <a:off x="7725240" y="1294920"/>
            <a:ext cx="3603960" cy="2402640"/>
          </a:xfrm>
          <a:prstGeom prst="rect">
            <a:avLst/>
          </a:prstGeom>
          <a:ln>
            <a:noFill/>
          </a:ln>
        </p:spPr>
      </p:pic>
      <p:sp>
        <p:nvSpPr>
          <p:cNvPr id="188" name="CustomShape 3"/>
          <p:cNvSpPr/>
          <p:nvPr/>
        </p:nvSpPr>
        <p:spPr>
          <a:xfrm>
            <a:off x="6883920" y="933480"/>
            <a:ext cx="33433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Optimization (scipy.optimize)</a:t>
            </a:r>
            <a:endParaRPr lang="en-US" sz="1800" b="0" strike="noStrike" spc="-1">
              <a:latin typeface="Arial"/>
            </a:endParaRPr>
          </a:p>
        </p:txBody>
      </p:sp>
      <p:pic>
        <p:nvPicPr>
          <p:cNvPr id="189" name="Picture 8"/>
          <p:cNvPicPr/>
          <p:nvPr/>
        </p:nvPicPr>
        <p:blipFill>
          <a:blip r:embed="rId5"/>
          <a:srcRect l="25693" t="6601" r="21775" b="9423"/>
          <a:stretch/>
        </p:blipFill>
        <p:spPr>
          <a:xfrm>
            <a:off x="6816240" y="4077360"/>
            <a:ext cx="2563920" cy="2539080"/>
          </a:xfrm>
          <a:prstGeom prst="rect">
            <a:avLst/>
          </a:prstGeom>
          <a:ln>
            <a:noFill/>
          </a:ln>
        </p:spPr>
      </p:pic>
      <p:pic>
        <p:nvPicPr>
          <p:cNvPr id="190" name="Picture 9"/>
          <p:cNvPicPr/>
          <p:nvPr/>
        </p:nvPicPr>
        <p:blipFill>
          <a:blip r:embed="rId6"/>
          <a:srcRect l="26937" t="6693" r="20540" b="9331"/>
          <a:stretch/>
        </p:blipFill>
        <p:spPr>
          <a:xfrm>
            <a:off x="9385920" y="4077360"/>
            <a:ext cx="2563920" cy="2539080"/>
          </a:xfrm>
          <a:prstGeom prst="rect">
            <a:avLst/>
          </a:prstGeom>
          <a:ln>
            <a:noFill/>
          </a:ln>
        </p:spPr>
      </p:pic>
      <p:sp>
        <p:nvSpPr>
          <p:cNvPr id="191" name="CustomShape 4"/>
          <p:cNvSpPr/>
          <p:nvPr/>
        </p:nvSpPr>
        <p:spPr>
          <a:xfrm>
            <a:off x="6956640" y="3725640"/>
            <a:ext cx="3736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Signal Processing (scipy.signal) </a:t>
            </a:r>
            <a:endParaRPr lang="en-US" sz="1800" b="0" strike="noStrike" spc="-1">
              <a:latin typeface="Arial"/>
            </a:endParaRPr>
          </a:p>
        </p:txBody>
      </p:sp>
      <p:pic>
        <p:nvPicPr>
          <p:cNvPr id="192" name="Graphic 16"/>
          <p:cNvPicPr/>
          <p:nvPr/>
        </p:nvPicPr>
        <p:blipFill>
          <a:blip r:embed="rId7"/>
          <a:stretch/>
        </p:blipFill>
        <p:spPr>
          <a:xfrm>
            <a:off x="846720" y="5543640"/>
            <a:ext cx="5026320" cy="859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scikit-learn (also called sklearn) </a:t>
            </a:r>
            <a:endParaRPr lang="en-US" sz="3000" b="0" strike="noStrike" spc="-1">
              <a:latin typeface="Arial"/>
            </a:endParaRPr>
          </a:p>
        </p:txBody>
      </p:sp>
      <p:sp>
        <p:nvSpPr>
          <p:cNvPr id="194" name="CustomShape 2"/>
          <p:cNvSpPr/>
          <p:nvPr/>
        </p:nvSpPr>
        <p:spPr>
          <a:xfrm>
            <a:off x="555120" y="1118160"/>
            <a:ext cx="6222600" cy="378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 is a machine learning library for Python.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It features various classification, regression and clustering algorithms including support vector machines, random forests, gradient boosting, k-means and DBSCAN.</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 is designed to interoperate with the Python numerical and scientific libraries NumPy and SciPy.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 documentation can be found at</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u="sng" strike="noStrike" spc="-1">
                <a:solidFill>
                  <a:srgbClr val="0000FF"/>
                </a:solidFill>
                <a:uFillTx/>
                <a:latin typeface="Arial"/>
                <a:ea typeface="DejaVu Sans"/>
                <a:hlinkClick r:id="rId3"/>
              </a:rPr>
              <a:t>https://scikit-learn.org/stable/user_guide.html</a:t>
            </a:r>
            <a:endParaRPr lang="en-US" sz="1800" b="0" strike="noStrike" spc="-1">
              <a:latin typeface="Arial"/>
            </a:endParaRPr>
          </a:p>
        </p:txBody>
      </p:sp>
      <p:sp>
        <p:nvSpPr>
          <p:cNvPr id="195" name="CustomShape 3"/>
          <p:cNvSpPr/>
          <p:nvPr/>
        </p:nvSpPr>
        <p:spPr>
          <a:xfrm>
            <a:off x="6879600" y="422640"/>
            <a:ext cx="1792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Decision Trees</a:t>
            </a:r>
            <a:endParaRPr lang="en-US" sz="1800" b="0" strike="noStrike" spc="-1">
              <a:latin typeface="Arial"/>
            </a:endParaRPr>
          </a:p>
        </p:txBody>
      </p:sp>
      <p:sp>
        <p:nvSpPr>
          <p:cNvPr id="196" name="CustomShape 4"/>
          <p:cNvSpPr/>
          <p:nvPr/>
        </p:nvSpPr>
        <p:spPr>
          <a:xfrm>
            <a:off x="6876000" y="3725640"/>
            <a:ext cx="13118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Clustering</a:t>
            </a:r>
            <a:endParaRPr lang="en-US" sz="1800" b="0" strike="noStrike" spc="-1">
              <a:latin typeface="Arial"/>
            </a:endParaRPr>
          </a:p>
        </p:txBody>
      </p:sp>
      <p:pic>
        <p:nvPicPr>
          <p:cNvPr id="197" name="Picture 2"/>
          <p:cNvPicPr/>
          <p:nvPr/>
        </p:nvPicPr>
        <p:blipFill>
          <a:blip r:embed="rId4"/>
          <a:srcRect l="10175" t="11197" r="7459" b="10047"/>
          <a:stretch/>
        </p:blipFill>
        <p:spPr>
          <a:xfrm>
            <a:off x="7448400" y="4095000"/>
            <a:ext cx="4403880" cy="2452680"/>
          </a:xfrm>
          <a:prstGeom prst="rect">
            <a:avLst/>
          </a:prstGeom>
          <a:ln>
            <a:noFill/>
          </a:ln>
        </p:spPr>
      </p:pic>
      <p:pic>
        <p:nvPicPr>
          <p:cNvPr id="198" name="Picture 3"/>
          <p:cNvPicPr/>
          <p:nvPr/>
        </p:nvPicPr>
        <p:blipFill>
          <a:blip r:embed="rId5"/>
          <a:srcRect l="12969" t="13748" r="9219" b="13331"/>
          <a:stretch/>
        </p:blipFill>
        <p:spPr>
          <a:xfrm>
            <a:off x="7607520" y="858960"/>
            <a:ext cx="4086000" cy="2871360"/>
          </a:xfrm>
          <a:prstGeom prst="rect">
            <a:avLst/>
          </a:prstGeom>
          <a:ln>
            <a:noFill/>
          </a:ln>
        </p:spPr>
      </p:pic>
      <p:pic>
        <p:nvPicPr>
          <p:cNvPr id="199" name="Graphic 4"/>
          <p:cNvPicPr/>
          <p:nvPr/>
        </p:nvPicPr>
        <p:blipFill>
          <a:blip r:embed="rId6"/>
          <a:stretch/>
        </p:blipFill>
        <p:spPr>
          <a:xfrm>
            <a:off x="1858680" y="4423680"/>
            <a:ext cx="3309480" cy="17949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Conclusions:</a:t>
            </a:r>
            <a:endParaRPr lang="en-US" sz="3000" b="0" strike="noStrike" spc="-1">
              <a:latin typeface="Arial"/>
            </a:endParaRPr>
          </a:p>
        </p:txBody>
      </p:sp>
      <p:sp>
        <p:nvSpPr>
          <p:cNvPr id="204" name="CustomShape 2"/>
          <p:cNvSpPr/>
          <p:nvPr/>
        </p:nvSpPr>
        <p:spPr>
          <a:xfrm>
            <a:off x="555120" y="1118160"/>
            <a:ext cx="6222600" cy="497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Python is great, but not useful for scientific computing.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Scientific modules have been developed for python to expand its usefulness into scientific computing. The major packages are:</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Matplotlib</a:t>
            </a:r>
            <a:endParaRPr lang="en-US" sz="1800" b="0" strike="noStrike" spc="-1">
              <a:latin typeface="Arial"/>
            </a:endParaRPr>
          </a:p>
          <a:p>
            <a:pPr marL="1200240" lvl="2"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Pyplot</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We code in a Integrated Development Environment (IDE) of which there are lots, we used Spyder in our examples. </a:t>
            </a:r>
            <a:endParaRPr lang="en-US" sz="1800" b="0" strike="noStrike" spc="-1">
              <a:latin typeface="Arial"/>
            </a:endParaRPr>
          </a:p>
          <a:p>
            <a:pPr>
              <a:lnSpc>
                <a:spcPct val="100000"/>
              </a:lnSpc>
              <a:spcBef>
                <a:spcPts val="601"/>
              </a:spcBef>
            </a:pP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205" name="Picture 3"/>
          <p:cNvPicPr/>
          <p:nvPr/>
        </p:nvPicPr>
        <p:blipFill>
          <a:blip r:embed="rId3"/>
          <a:stretch/>
        </p:blipFill>
        <p:spPr>
          <a:xfrm>
            <a:off x="7296840" y="743040"/>
            <a:ext cx="4339800" cy="45662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517320" y="5803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dirty="0">
                <a:solidFill>
                  <a:srgbClr val="000000"/>
                </a:solidFill>
                <a:latin typeface="Arial"/>
                <a:ea typeface="DejaVu Sans"/>
              </a:rPr>
              <a:t>Example #3 – Data processing (FFT) in SciPy</a:t>
            </a:r>
            <a:endParaRPr lang="en-US" sz="3000" b="0" strike="noStrike" spc="-1" dirty="0">
              <a:latin typeface="Arial"/>
            </a:endParaRPr>
          </a:p>
        </p:txBody>
      </p:sp>
      <p:pic>
        <p:nvPicPr>
          <p:cNvPr id="3" name="Picture 2">
            <a:extLst>
              <a:ext uri="{FF2B5EF4-FFF2-40B4-BE49-F238E27FC236}">
                <a16:creationId xmlns:a16="http://schemas.microsoft.com/office/drawing/2014/main" id="{585AC10B-FCD4-4533-BC89-8599746BA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901" y="1376648"/>
            <a:ext cx="10278198" cy="4345466"/>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414720" y="341640"/>
            <a:ext cx="19846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Python</a:t>
            </a:r>
            <a:endParaRPr lang="en-US" sz="4400" b="0" strike="noStrike" spc="-1">
              <a:latin typeface="Arial"/>
            </a:endParaRPr>
          </a:p>
        </p:txBody>
      </p:sp>
      <p:pic>
        <p:nvPicPr>
          <p:cNvPr id="128" name="Graphic 6"/>
          <p:cNvPicPr/>
          <p:nvPr/>
        </p:nvPicPr>
        <p:blipFill>
          <a:blip r:embed="rId3"/>
          <a:stretch/>
        </p:blipFill>
        <p:spPr>
          <a:xfrm>
            <a:off x="9605880" y="1456560"/>
            <a:ext cx="2037600" cy="2037600"/>
          </a:xfrm>
          <a:prstGeom prst="rect">
            <a:avLst/>
          </a:prstGeom>
          <a:ln>
            <a:noFill/>
          </a:ln>
        </p:spPr>
      </p:pic>
      <p:sp>
        <p:nvSpPr>
          <p:cNvPr id="129" name="CustomShape 2"/>
          <p:cNvSpPr/>
          <p:nvPr/>
        </p:nvSpPr>
        <p:spPr>
          <a:xfrm>
            <a:off x="547560" y="1456560"/>
            <a:ext cx="8595720" cy="423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Python is an </a:t>
            </a:r>
            <a:r>
              <a:rPr lang="en-US" sz="1800" b="1" strike="noStrike" spc="-1">
                <a:solidFill>
                  <a:srgbClr val="000000"/>
                </a:solidFill>
                <a:latin typeface="Arial"/>
                <a:ea typeface="DejaVu Sans"/>
              </a:rPr>
              <a:t>interpreted</a:t>
            </a:r>
            <a:r>
              <a:rPr lang="en-US" sz="1800" b="0" strike="noStrike" spc="-1">
                <a:solidFill>
                  <a:srgbClr val="000000"/>
                </a:solidFill>
                <a:latin typeface="Arial"/>
                <a:ea typeface="DejaVu Sans"/>
              </a:rPr>
              <a:t> (mostly), </a:t>
            </a:r>
            <a:r>
              <a:rPr lang="en-US" sz="1800" b="1" strike="noStrike" spc="-1">
                <a:solidFill>
                  <a:srgbClr val="000000"/>
                </a:solidFill>
                <a:latin typeface="Arial"/>
                <a:ea typeface="DejaVu Sans"/>
              </a:rPr>
              <a:t>high-level</a:t>
            </a:r>
            <a:r>
              <a:rPr lang="en-US" sz="1800" b="0" strike="noStrike" spc="-1">
                <a:solidFill>
                  <a:srgbClr val="000000"/>
                </a:solidFill>
                <a:latin typeface="Arial"/>
                <a:ea typeface="DejaVu Sans"/>
              </a:rPr>
              <a:t>, </a:t>
            </a:r>
            <a:r>
              <a:rPr lang="en-US" sz="1800" b="1" strike="noStrike" spc="-1">
                <a:solidFill>
                  <a:srgbClr val="000000"/>
                </a:solidFill>
                <a:latin typeface="Arial"/>
                <a:ea typeface="DejaVu Sans"/>
              </a:rPr>
              <a:t>general-purpose</a:t>
            </a:r>
            <a:r>
              <a:rPr lang="en-US" sz="1800" b="0" strike="noStrike" spc="-1">
                <a:solidFill>
                  <a:srgbClr val="000000"/>
                </a:solidFill>
                <a:latin typeface="Arial"/>
                <a:ea typeface="DejaVu Sans"/>
              </a:rPr>
              <a:t> programming language with an </a:t>
            </a:r>
            <a:r>
              <a:rPr lang="en-US" sz="1800" b="1" strike="noStrike" spc="-1">
                <a:solidFill>
                  <a:srgbClr val="000000"/>
                </a:solidFill>
                <a:latin typeface="Arial"/>
                <a:ea typeface="DejaVu Sans"/>
              </a:rPr>
              <a:t>object-oriented</a:t>
            </a:r>
            <a:r>
              <a:rPr lang="en-US" sz="1800" b="0" strike="noStrike" spc="-1">
                <a:solidFill>
                  <a:srgbClr val="000000"/>
                </a:solidFill>
                <a:latin typeface="Arial"/>
                <a:ea typeface="DejaVu Sans"/>
              </a:rPr>
              <a:t> approach.</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Interpreted language: </a:t>
            </a:r>
            <a:r>
              <a:rPr lang="en-US" sz="1800" b="0" strike="noStrike" spc="-1">
                <a:solidFill>
                  <a:srgbClr val="000000"/>
                </a:solidFill>
                <a:latin typeface="Arial"/>
                <a:ea typeface="DejaVu Sans"/>
              </a:rPr>
              <a:t>is a type of programming language for which its instructions execute directly and freely, without previously compiling a program into machine-language instructions.</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High-level:</a:t>
            </a:r>
            <a:r>
              <a:rPr lang="en-US" sz="1800" b="0" strike="noStrike" spc="-1">
                <a:solidFill>
                  <a:srgbClr val="000000"/>
                </a:solidFill>
                <a:latin typeface="Arial"/>
                <a:ea typeface="DejaVu Sans"/>
              </a:rPr>
              <a:t> a programming language with strong abstraction from the details of the computer.</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General-purpose:</a:t>
            </a:r>
            <a:r>
              <a:rPr lang="en-US" sz="1800" b="0" strike="noStrike" spc="-1">
                <a:solidFill>
                  <a:srgbClr val="000000"/>
                </a:solidFill>
                <a:latin typeface="Arial"/>
                <a:ea typeface="DejaVu Sans"/>
              </a:rPr>
              <a:t> is a programming language designed to be used for writing software in the widest variety of application domains (a general-purpose language).</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Object-oriented: </a:t>
            </a:r>
            <a:r>
              <a:rPr lang="en-US" sz="1800" b="0" strike="noStrike" spc="-1">
                <a:solidFill>
                  <a:srgbClr val="000000"/>
                </a:solidFill>
                <a:latin typeface="Arial"/>
                <a:ea typeface="DejaVu Sans"/>
              </a:rPr>
              <a:t>is a programming paradigm based on the concept of "objects", which can contain data, in the form of fields (often known as attributes or properties), and code, in the form of procedures (often known as methods). </a:t>
            </a:r>
            <a:endParaRPr lang="en-US" sz="1800" b="0" strike="noStrike" spc="-1">
              <a:latin typeface="Arial"/>
            </a:endParaRPr>
          </a:p>
        </p:txBody>
      </p:sp>
      <p:sp>
        <p:nvSpPr>
          <p:cNvPr id="130" name="CustomShape 3"/>
          <p:cNvSpPr/>
          <p:nvPr/>
        </p:nvSpPr>
        <p:spPr>
          <a:xfrm>
            <a:off x="2413080" y="8795880"/>
            <a:ext cx="2120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Guido van Rossum</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831960" y="1656360"/>
            <a:ext cx="10514880" cy="2187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6000" b="0" strike="noStrike" cap="all" spc="-1">
                <a:solidFill>
                  <a:srgbClr val="FFFFFF"/>
                </a:solidFill>
                <a:latin typeface="Impact"/>
                <a:ea typeface="DejaVu Sans"/>
              </a:rPr>
              <a:t>Thanks!</a:t>
            </a:r>
            <a:endParaRPr lang="en-US" sz="6000" b="0" strike="noStrike" spc="-1">
              <a:latin typeface="Arial"/>
            </a:endParaRPr>
          </a:p>
        </p:txBody>
      </p:sp>
      <p:sp>
        <p:nvSpPr>
          <p:cNvPr id="207" name="CustomShape 2"/>
          <p:cNvSpPr/>
          <p:nvPr/>
        </p:nvSpPr>
        <p:spPr>
          <a:xfrm>
            <a:off x="831960" y="4867920"/>
            <a:ext cx="549324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spcBef>
                <a:spcPts val="1001"/>
              </a:spcBef>
            </a:pPr>
            <a:r>
              <a:rPr lang="en-US" sz="1800" b="0" strike="noStrike" spc="-1">
                <a:solidFill>
                  <a:srgbClr val="FFFFFF"/>
                </a:solidFill>
                <a:latin typeface="Arial"/>
                <a:ea typeface="DejaVu Sans"/>
              </a:rPr>
              <a:t>Name</a:t>
            </a:r>
            <a:endParaRPr lang="en-US" sz="1800" b="0" strike="noStrike" spc="-1">
              <a:latin typeface="Arial"/>
            </a:endParaRPr>
          </a:p>
          <a:p>
            <a:pPr>
              <a:lnSpc>
                <a:spcPct val="90000"/>
              </a:lnSpc>
              <a:spcBef>
                <a:spcPts val="1001"/>
              </a:spcBef>
            </a:pPr>
            <a:r>
              <a:rPr lang="en-US" sz="1800" b="0" strike="noStrike" spc="-1">
                <a:solidFill>
                  <a:srgbClr val="FFFFFF"/>
                </a:solidFill>
                <a:latin typeface="Arial"/>
                <a:ea typeface="DejaVu Sans"/>
              </a:rPr>
              <a:t>Title</a:t>
            </a:r>
            <a:endParaRPr lang="en-US" sz="1800" b="0" strike="noStrike" spc="-1">
              <a:latin typeface="Arial"/>
            </a:endParaRPr>
          </a:p>
          <a:p>
            <a:pPr>
              <a:lnSpc>
                <a:spcPct val="90000"/>
              </a:lnSpc>
              <a:spcBef>
                <a:spcPts val="1001"/>
              </a:spcBef>
            </a:pPr>
            <a:r>
              <a:rPr lang="en-US" sz="1800" b="0" strike="noStrike" spc="-1">
                <a:solidFill>
                  <a:srgbClr val="FFFFFF"/>
                </a:solidFill>
                <a:latin typeface="Arial"/>
                <a:ea typeface="DejaVu Sans"/>
              </a:rPr>
              <a:t>Email</a:t>
            </a:r>
            <a:endParaRPr lang="en-US" sz="1800" b="0" strike="noStrike" spc="-1">
              <a:latin typeface="Arial"/>
            </a:endParaRPr>
          </a:p>
          <a:p>
            <a:pPr>
              <a:lnSpc>
                <a:spcPct val="90000"/>
              </a:lnSpc>
              <a:spcBef>
                <a:spcPts val="1001"/>
              </a:spcBef>
            </a:pPr>
            <a:r>
              <a:rPr lang="en-US" sz="1800" b="0" strike="noStrike" spc="-1">
                <a:solidFill>
                  <a:srgbClr val="FFFFFF"/>
                </a:solidFill>
                <a:latin typeface="Arial"/>
                <a:ea typeface="DejaVu Sans"/>
              </a:rPr>
              <a:t>Social</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414720" y="341640"/>
            <a:ext cx="19846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Python</a:t>
            </a:r>
            <a:endParaRPr lang="en-US" sz="4400" b="0" strike="noStrike" spc="-1">
              <a:latin typeface="Arial"/>
            </a:endParaRPr>
          </a:p>
        </p:txBody>
      </p:sp>
      <p:sp>
        <p:nvSpPr>
          <p:cNvPr id="132" name="CustomShape 2"/>
          <p:cNvSpPr/>
          <p:nvPr/>
        </p:nvSpPr>
        <p:spPr>
          <a:xfrm>
            <a:off x="547560" y="1456560"/>
            <a:ext cx="11181600" cy="368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Python's design philosophy emphasizes </a:t>
            </a:r>
            <a:r>
              <a:rPr lang="en-US" sz="1800" b="1" strike="noStrike" spc="-1">
                <a:solidFill>
                  <a:srgbClr val="000000"/>
                </a:solidFill>
                <a:latin typeface="Arial"/>
                <a:ea typeface="DejaVu Sans"/>
              </a:rPr>
              <a:t>code readability </a:t>
            </a:r>
            <a:r>
              <a:rPr lang="en-US" sz="1800" b="0" strike="noStrike" spc="-1">
                <a:solidFill>
                  <a:srgbClr val="000000"/>
                </a:solidFill>
                <a:latin typeface="Arial"/>
                <a:ea typeface="DejaVu Sans"/>
              </a:rPr>
              <a:t>with its notable use of significant </a:t>
            </a:r>
            <a:r>
              <a:rPr lang="en-US" sz="1800" b="1" strike="noStrike" spc="-1">
                <a:solidFill>
                  <a:srgbClr val="000000"/>
                </a:solidFill>
                <a:latin typeface="Arial"/>
                <a:ea typeface="DejaVu Sans"/>
              </a:rPr>
              <a:t>whitespace</a:t>
            </a:r>
            <a:r>
              <a:rPr lang="en-US" sz="1800" b="0" strike="noStrike" spc="-1">
                <a:solidFill>
                  <a:srgbClr val="000000"/>
                </a:solidFill>
                <a:latin typeface="Arial"/>
                <a:ea typeface="DejaVu Sans"/>
              </a:rPr>
              <a:t>. Python is </a:t>
            </a:r>
            <a:r>
              <a:rPr lang="en-US" sz="1800" b="1" strike="noStrike" spc="-1">
                <a:solidFill>
                  <a:srgbClr val="000000"/>
                </a:solidFill>
                <a:latin typeface="Arial"/>
                <a:ea typeface="DejaVu Sans"/>
              </a:rPr>
              <a:t>dynamically typed</a:t>
            </a:r>
            <a:r>
              <a:rPr lang="en-US" sz="1800" b="0" strike="noStrike" spc="-1">
                <a:solidFill>
                  <a:srgbClr val="000000"/>
                </a:solidFill>
                <a:latin typeface="Arial"/>
                <a:ea typeface="DejaVu Sans"/>
              </a:rPr>
              <a:t> and </a:t>
            </a:r>
            <a:r>
              <a:rPr lang="en-US" sz="1800" b="1" strike="noStrike" spc="-1">
                <a:solidFill>
                  <a:srgbClr val="000000"/>
                </a:solidFill>
                <a:latin typeface="Arial"/>
                <a:ea typeface="DejaVu Sans"/>
              </a:rPr>
              <a:t>garbage-collected</a:t>
            </a:r>
            <a:r>
              <a:rPr lang="en-US" sz="1800" b="0" strike="noStrike" spc="-1">
                <a:solidFill>
                  <a:srgbClr val="000000"/>
                </a:solidFill>
                <a:latin typeface="Arial"/>
                <a:ea typeface="DejaVu Sans"/>
              </a:rPr>
              <a:t>.</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Code readability: </a:t>
            </a:r>
            <a:r>
              <a:rPr lang="en-US" sz="1800" b="0" strike="noStrike" spc="-1">
                <a:solidFill>
                  <a:srgbClr val="000000"/>
                </a:solidFill>
                <a:latin typeface="Arial"/>
                <a:ea typeface="DejaVu Sans"/>
              </a:rPr>
              <a:t>refers to the ease with which a human reader can comprehend the purpose, control flow, and operation of source code. It affects the aspects of quality, including portability, usability and most importantly maintainability.</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Whitespace:</a:t>
            </a:r>
            <a:r>
              <a:rPr lang="en-US" sz="1800" b="0" strike="noStrike" spc="-1">
                <a:solidFill>
                  <a:srgbClr val="000000"/>
                </a:solidFill>
                <a:latin typeface="Arial"/>
                <a:ea typeface="DejaVu Sans"/>
              </a:rPr>
              <a:t> refers to the usage of whitespace in typing code. In Python, the information about blocks are expressed by their indentation.</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Dynamically Typed:</a:t>
            </a:r>
            <a:r>
              <a:rPr lang="en-US" sz="1800" b="0" strike="noStrike" spc="-1">
                <a:solidFill>
                  <a:srgbClr val="000000"/>
                </a:solidFill>
                <a:latin typeface="Arial"/>
                <a:ea typeface="DejaVu Sans"/>
              </a:rPr>
              <a:t> refers to languages execute many common programming behaviors at runtime that static programming languages perform during compilation. For us, this means defining variable types.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Garbage-Collected: </a:t>
            </a:r>
            <a:r>
              <a:rPr lang="en-US" sz="1800" b="0" strike="noStrike" spc="-1">
                <a:solidFill>
                  <a:srgbClr val="000000"/>
                </a:solidFill>
                <a:latin typeface="Arial"/>
                <a:ea typeface="DejaVu Sans"/>
              </a:rPr>
              <a:t>is a form of automatic memory management. The garbage collector attempts to reclaim garbage, or memory occupied by objects that are no longer in use by the program. </a:t>
            </a:r>
            <a:endParaRPr lang="en-US" sz="1800" b="0" strike="noStrike" spc="-1">
              <a:latin typeface="Arial"/>
            </a:endParaRPr>
          </a:p>
        </p:txBody>
      </p:sp>
      <p:sp>
        <p:nvSpPr>
          <p:cNvPr id="133" name="CustomShape 3"/>
          <p:cNvSpPr/>
          <p:nvPr/>
        </p:nvSpPr>
        <p:spPr>
          <a:xfrm>
            <a:off x="2413080" y="8795880"/>
            <a:ext cx="2120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Guido van Rossum</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Python is Free as in beer and Free as in speech</a:t>
            </a:r>
            <a:endParaRPr lang="en-US" sz="3000" b="0" strike="noStrike" spc="-1">
              <a:latin typeface="Arial"/>
            </a:endParaRPr>
          </a:p>
        </p:txBody>
      </p:sp>
      <p:pic>
        <p:nvPicPr>
          <p:cNvPr id="135" name="Picture 1"/>
          <p:cNvPicPr/>
          <p:nvPr/>
        </p:nvPicPr>
        <p:blipFill>
          <a:blip r:embed="rId3"/>
          <a:stretch/>
        </p:blipFill>
        <p:spPr>
          <a:xfrm rot="10800000">
            <a:off x="557280" y="5120640"/>
            <a:ext cx="10357920" cy="683280"/>
          </a:xfrm>
          <a:prstGeom prst="rect">
            <a:avLst/>
          </a:prstGeom>
          <a:ln>
            <a:noFill/>
          </a:ln>
        </p:spPr>
      </p:pic>
      <p:sp>
        <p:nvSpPr>
          <p:cNvPr id="136" name="CustomShape 2"/>
          <p:cNvSpPr/>
          <p:nvPr/>
        </p:nvSpPr>
        <p:spPr>
          <a:xfrm>
            <a:off x="516960" y="4714920"/>
            <a:ext cx="885996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Free speech (First Amendment to the United States Constitution; December 15, 1791)</a:t>
            </a:r>
            <a:endParaRPr lang="en-US" sz="1800" b="0" strike="noStrike" spc="-1">
              <a:latin typeface="Arial"/>
            </a:endParaRPr>
          </a:p>
          <a:p>
            <a:pPr>
              <a:lnSpc>
                <a:spcPct val="100000"/>
              </a:lnSpc>
            </a:pPr>
            <a:endParaRPr lang="en-US" sz="1800" b="0" strike="noStrike" spc="-1">
              <a:latin typeface="Arial"/>
            </a:endParaRPr>
          </a:p>
        </p:txBody>
      </p:sp>
      <p:pic>
        <p:nvPicPr>
          <p:cNvPr id="137" name="Picture 3"/>
          <p:cNvPicPr/>
          <p:nvPr/>
        </p:nvPicPr>
        <p:blipFill>
          <a:blip r:embed="rId4"/>
          <a:stretch/>
        </p:blipFill>
        <p:spPr>
          <a:xfrm>
            <a:off x="556920" y="1869840"/>
            <a:ext cx="4271400" cy="2726640"/>
          </a:xfrm>
          <a:prstGeom prst="rect">
            <a:avLst/>
          </a:prstGeom>
          <a:ln>
            <a:noFill/>
          </a:ln>
        </p:spPr>
      </p:pic>
      <p:pic>
        <p:nvPicPr>
          <p:cNvPr id="138" name="Picture 4"/>
          <p:cNvPicPr/>
          <p:nvPr/>
        </p:nvPicPr>
        <p:blipFill>
          <a:blip r:embed="rId5"/>
          <a:stretch/>
        </p:blipFill>
        <p:spPr>
          <a:xfrm>
            <a:off x="5544720" y="1422720"/>
            <a:ext cx="5552280" cy="2612520"/>
          </a:xfrm>
          <a:prstGeom prst="rect">
            <a:avLst/>
          </a:prstGeom>
          <a:ln>
            <a:noFill/>
          </a:ln>
        </p:spPr>
      </p:pic>
      <p:sp>
        <p:nvSpPr>
          <p:cNvPr id="139" name="CustomShape 3"/>
          <p:cNvSpPr/>
          <p:nvPr/>
        </p:nvSpPr>
        <p:spPr>
          <a:xfrm>
            <a:off x="519120" y="1388520"/>
            <a:ext cx="195624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Free beer (never)</a:t>
            </a:r>
            <a:endParaRPr lang="en-US" sz="1800" b="0" strike="noStrike" spc="-1">
              <a:latin typeface="Arial"/>
            </a:endParaRPr>
          </a:p>
          <a:p>
            <a:pPr>
              <a:lnSpc>
                <a:spcPct val="100000"/>
              </a:lnSpc>
            </a:pPr>
            <a:endParaRPr lang="en-US" sz="1800" b="0" strike="noStrike" spc="-1">
              <a:latin typeface="Arial"/>
            </a:endParaRPr>
          </a:p>
        </p:txBody>
      </p:sp>
      <p:pic>
        <p:nvPicPr>
          <p:cNvPr id="140" name="Picture 5"/>
          <p:cNvPicPr/>
          <p:nvPr/>
        </p:nvPicPr>
        <p:blipFill>
          <a:blip r:embed="rId6"/>
          <a:stretch/>
        </p:blipFill>
        <p:spPr>
          <a:xfrm>
            <a:off x="10076400" y="2786760"/>
            <a:ext cx="1256760" cy="16711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330120" y="32436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Python is a language, we use an ecosystem</a:t>
            </a:r>
            <a:endParaRPr lang="en-US" sz="3000" b="0" strike="noStrike" spc="-1">
              <a:latin typeface="Arial"/>
            </a:endParaRPr>
          </a:p>
        </p:txBody>
      </p:sp>
      <p:pic>
        <p:nvPicPr>
          <p:cNvPr id="142" name="Picture 1"/>
          <p:cNvPicPr/>
          <p:nvPr/>
        </p:nvPicPr>
        <p:blipFill>
          <a:blip r:embed="rId3"/>
          <a:stretch/>
        </p:blipFill>
        <p:spPr>
          <a:xfrm>
            <a:off x="558720" y="1157400"/>
            <a:ext cx="6617880" cy="4954680"/>
          </a:xfrm>
          <a:prstGeom prst="rect">
            <a:avLst/>
          </a:prstGeom>
          <a:ln>
            <a:noFill/>
          </a:ln>
        </p:spPr>
      </p:pic>
      <p:sp>
        <p:nvSpPr>
          <p:cNvPr id="143" name="CustomShape 2"/>
          <p:cNvSpPr/>
          <p:nvPr/>
        </p:nvSpPr>
        <p:spPr>
          <a:xfrm>
            <a:off x="7329600" y="897480"/>
            <a:ext cx="4345920" cy="50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In this class we will focus on a limited subset of this ecosystem:</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IPython: </a:t>
            </a:r>
            <a:r>
              <a:rPr lang="en-US" sz="1800" b="0" strike="noStrike" spc="-1">
                <a:solidFill>
                  <a:srgbClr val="000000"/>
                </a:solidFill>
                <a:latin typeface="Arial"/>
                <a:ea typeface="DejaVu Sans"/>
              </a:rPr>
              <a:t>command shell for interactive computing in Python.</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Spyder: </a:t>
            </a:r>
            <a:r>
              <a:rPr lang="en-US" sz="1800" b="0" strike="noStrike" spc="-1">
                <a:solidFill>
                  <a:srgbClr val="000000"/>
                </a:solidFill>
                <a:latin typeface="Arial"/>
                <a:ea typeface="DejaVu Sans"/>
              </a:rPr>
              <a:t>cross-platform integrated development environment (IDE) for scientific programming in Python.</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Numby:</a:t>
            </a:r>
            <a:r>
              <a:rPr lang="en-US" sz="1800" b="0" strike="noStrike" spc="-1">
                <a:solidFill>
                  <a:srgbClr val="000000"/>
                </a:solidFill>
                <a:latin typeface="Arial"/>
                <a:ea typeface="DejaVu Sans"/>
              </a:rPr>
              <a:t> library adding support for multi-dimensional arrays.</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SciPy:</a:t>
            </a:r>
            <a:r>
              <a:rPr lang="en-US" sz="1800" b="0" strike="noStrike" spc="-1">
                <a:solidFill>
                  <a:srgbClr val="000000"/>
                </a:solidFill>
                <a:latin typeface="Arial"/>
                <a:ea typeface="DejaVu Sans"/>
              </a:rPr>
              <a:t> library used for scientific computing and technical computing.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matplotlib: </a:t>
            </a:r>
            <a:r>
              <a:rPr lang="en-US" sz="1800" b="0" strike="noStrike" spc="-1">
                <a:solidFill>
                  <a:srgbClr val="000000"/>
                </a:solidFill>
                <a:latin typeface="Arial"/>
                <a:ea typeface="DejaVu Sans"/>
              </a:rPr>
              <a:t>API focused on plotting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scikit-learn:</a:t>
            </a:r>
            <a:r>
              <a:rPr lang="en-US" sz="1800" b="0" strike="noStrike" spc="-1">
                <a:solidFill>
                  <a:srgbClr val="000000"/>
                </a:solidFill>
                <a:latin typeface="Arial"/>
                <a:ea typeface="DejaVu Sans"/>
              </a:rPr>
              <a:t> library for machine learning.</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TensorFlow:</a:t>
            </a:r>
            <a:r>
              <a:rPr lang="en-US" sz="1800" b="0" strike="noStrike" spc="-1">
                <a:solidFill>
                  <a:srgbClr val="000000"/>
                </a:solidFill>
                <a:latin typeface="Arial"/>
                <a:ea typeface="DejaVu Sans"/>
              </a:rPr>
              <a:t> symbolic math library, used for neural networks.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Python Distributions</a:t>
            </a:r>
            <a:endParaRPr lang="en-US" sz="3000" b="0" strike="noStrike" spc="-1">
              <a:latin typeface="Arial"/>
            </a:endParaRPr>
          </a:p>
        </p:txBody>
      </p:sp>
      <p:sp>
        <p:nvSpPr>
          <p:cNvPr id="145" name="CustomShape 2"/>
          <p:cNvSpPr/>
          <p:nvPr/>
        </p:nvSpPr>
        <p:spPr>
          <a:xfrm>
            <a:off x="858240" y="1270800"/>
            <a:ext cx="111200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dirty="0">
                <a:solidFill>
                  <a:srgbClr val="000000"/>
                </a:solidFill>
                <a:latin typeface="Arial"/>
                <a:ea typeface="DejaVu Sans"/>
              </a:rPr>
              <a:t>A distribution is a group of packages that are assembled and more-or-less work well together. Some of these are free (beer/speech) while for others there are required service packs for their use. In </a:t>
            </a:r>
            <a:r>
              <a:rPr lang="en-US" sz="1800" b="0" strike="noStrike" spc="-1">
                <a:solidFill>
                  <a:srgbClr val="000000"/>
                </a:solidFill>
                <a:latin typeface="Arial"/>
                <a:ea typeface="DejaVu Sans"/>
              </a:rPr>
              <a:t>this class, </a:t>
            </a:r>
            <a:r>
              <a:rPr lang="en-US" sz="1800" b="0" strike="noStrike" spc="-1" dirty="0">
                <a:solidFill>
                  <a:srgbClr val="000000"/>
                </a:solidFill>
                <a:latin typeface="Arial"/>
                <a:ea typeface="DejaVu Sans"/>
              </a:rPr>
              <a:t>we will use Anaconda from Anaconda, Inc. Anaconda is a free and open-source distribution for scientific computing.</a:t>
            </a:r>
            <a:endParaRPr lang="en-US" sz="1800" b="0" strike="noStrike" spc="-1" dirty="0">
              <a:latin typeface="Arial"/>
            </a:endParaRPr>
          </a:p>
        </p:txBody>
      </p:sp>
      <p:pic>
        <p:nvPicPr>
          <p:cNvPr id="146" name="Picture 1"/>
          <p:cNvPicPr/>
          <p:nvPr/>
        </p:nvPicPr>
        <p:blipFill>
          <a:blip r:embed="rId3"/>
          <a:srcRect l="12056" t="30990" r="12333" b="29995"/>
          <a:stretch/>
        </p:blipFill>
        <p:spPr>
          <a:xfrm>
            <a:off x="825480" y="2629800"/>
            <a:ext cx="3267720" cy="1685160"/>
          </a:xfrm>
          <a:prstGeom prst="rect">
            <a:avLst/>
          </a:prstGeom>
          <a:ln>
            <a:noFill/>
          </a:ln>
        </p:spPr>
      </p:pic>
      <p:pic>
        <p:nvPicPr>
          <p:cNvPr id="147" name="Picture 3"/>
          <p:cNvPicPr/>
          <p:nvPr/>
        </p:nvPicPr>
        <p:blipFill>
          <a:blip r:embed="rId4"/>
          <a:stretch/>
        </p:blipFill>
        <p:spPr>
          <a:xfrm>
            <a:off x="4779720" y="2560320"/>
            <a:ext cx="3028320" cy="1504080"/>
          </a:xfrm>
          <a:prstGeom prst="rect">
            <a:avLst/>
          </a:prstGeom>
          <a:ln>
            <a:noFill/>
          </a:ln>
        </p:spPr>
      </p:pic>
      <p:pic>
        <p:nvPicPr>
          <p:cNvPr id="148" name="Picture 5"/>
          <p:cNvPicPr/>
          <p:nvPr/>
        </p:nvPicPr>
        <p:blipFill>
          <a:blip r:embed="rId5"/>
          <a:stretch/>
        </p:blipFill>
        <p:spPr>
          <a:xfrm>
            <a:off x="9401040" y="2472480"/>
            <a:ext cx="1466280" cy="1532880"/>
          </a:xfrm>
          <a:prstGeom prst="rect">
            <a:avLst/>
          </a:prstGeom>
          <a:ln>
            <a:noFill/>
          </a:ln>
        </p:spPr>
      </p:pic>
      <p:pic>
        <p:nvPicPr>
          <p:cNvPr id="149" name="Picture 6"/>
          <p:cNvPicPr/>
          <p:nvPr/>
        </p:nvPicPr>
        <p:blipFill>
          <a:blip r:embed="rId6"/>
          <a:srcRect t="16176" b="24076"/>
          <a:stretch/>
        </p:blipFill>
        <p:spPr>
          <a:xfrm>
            <a:off x="858240" y="4315320"/>
            <a:ext cx="6827760" cy="20624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Why not just use MATLAB?</a:t>
            </a:r>
            <a:endParaRPr lang="en-US" sz="3000" b="0" strike="noStrike" spc="-1">
              <a:latin typeface="Arial"/>
            </a:endParaRPr>
          </a:p>
        </p:txBody>
      </p:sp>
      <p:pic>
        <p:nvPicPr>
          <p:cNvPr id="151" name="Picture 2"/>
          <p:cNvPicPr/>
          <p:nvPr/>
        </p:nvPicPr>
        <p:blipFill>
          <a:blip r:embed="rId3"/>
          <a:stretch/>
        </p:blipFill>
        <p:spPr>
          <a:xfrm>
            <a:off x="7480080" y="2687940"/>
            <a:ext cx="4013640" cy="2865960"/>
          </a:xfrm>
          <a:prstGeom prst="rect">
            <a:avLst/>
          </a:prstGeom>
          <a:ln>
            <a:noFill/>
          </a:ln>
        </p:spPr>
      </p:pic>
      <p:pic>
        <p:nvPicPr>
          <p:cNvPr id="152" name="Picture 3"/>
          <p:cNvPicPr/>
          <p:nvPr/>
        </p:nvPicPr>
        <p:blipFill>
          <a:blip r:embed="rId4"/>
          <a:srcRect l="3496" t="20895" b="27041"/>
          <a:stretch/>
        </p:blipFill>
        <p:spPr>
          <a:xfrm>
            <a:off x="6956640" y="767520"/>
            <a:ext cx="4537080" cy="1504440"/>
          </a:xfrm>
          <a:prstGeom prst="rect">
            <a:avLst/>
          </a:prstGeom>
          <a:ln>
            <a:noFill/>
          </a:ln>
        </p:spPr>
      </p:pic>
      <p:sp>
        <p:nvSpPr>
          <p:cNvPr id="153" name="CustomShape 2"/>
          <p:cNvSpPr/>
          <p:nvPr/>
        </p:nvSpPr>
        <p:spPr>
          <a:xfrm>
            <a:off x="476302" y="1397880"/>
            <a:ext cx="6557400" cy="45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dirty="0">
                <a:solidFill>
                  <a:srgbClr val="000000"/>
                </a:solidFill>
                <a:latin typeface="Arial"/>
                <a:ea typeface="DejaVu Sans"/>
              </a:rPr>
              <a:t>Pros:</a:t>
            </a:r>
            <a:endParaRPr lang="en-US" sz="1800" b="0" strike="noStrike" spc="-1" dirty="0">
              <a:latin typeface="Arial"/>
            </a:endParaRPr>
          </a:p>
          <a:p>
            <a:pPr marL="28584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Works out of the box. </a:t>
            </a:r>
            <a:endParaRPr lang="en-US" sz="1800" b="0" strike="noStrike" spc="-1" dirty="0">
              <a:latin typeface="Arial"/>
            </a:endParaRPr>
          </a:p>
          <a:p>
            <a:pPr marL="28584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Code is well managed and packages don’t conflict.</a:t>
            </a:r>
            <a:endParaRPr lang="en-US" sz="1800" b="0" strike="noStrike" spc="-1" dirty="0">
              <a:latin typeface="Arial"/>
            </a:endParaRPr>
          </a:p>
          <a:p>
            <a:pPr marL="28584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Widely used in engineering and computing.</a:t>
            </a:r>
            <a:endParaRPr lang="en-US" sz="1800" b="0" strike="noStrike" spc="-1" dirty="0">
              <a:latin typeface="Arial"/>
            </a:endParaRPr>
          </a:p>
          <a:p>
            <a:pPr marL="28584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Well formulated for linear algebra with simple commands</a:t>
            </a:r>
            <a:endParaRPr lang="en-US" sz="1800" b="0" strike="noStrike" spc="-1" dirty="0">
              <a:latin typeface="Arial"/>
            </a:endParaRPr>
          </a:p>
          <a:p>
            <a:pPr marL="28584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Fast implementation of code for complex problem solving </a:t>
            </a:r>
          </a:p>
          <a:p>
            <a:pPr marL="285840" indent="-285480">
              <a:spcBef>
                <a:spcPts val="601"/>
              </a:spcBef>
              <a:buClr>
                <a:srgbClr val="000000"/>
              </a:buClr>
              <a:buFont typeface="Arial"/>
              <a:buChar char="•"/>
            </a:pPr>
            <a:r>
              <a:rPr lang="en-US" sz="1800" b="0" strike="noStrike" spc="-1" dirty="0">
                <a:solidFill>
                  <a:srgbClr val="000000"/>
                </a:solidFill>
                <a:latin typeface="Arial"/>
                <a:ea typeface="DejaVu Sans"/>
              </a:rPr>
              <a:t>Not at the bleeding edge of machine learning</a:t>
            </a:r>
            <a:endParaRPr lang="en-US" sz="1800" b="0" strike="noStrike" spc="-1" dirty="0">
              <a:latin typeface="Arial"/>
            </a:endParaRPr>
          </a:p>
          <a:p>
            <a:pPr>
              <a:lnSpc>
                <a:spcPct val="100000"/>
              </a:lnSpc>
              <a:spcBef>
                <a:spcPts val="601"/>
              </a:spcBef>
            </a:pPr>
            <a:r>
              <a:rPr lang="en-US" sz="1800" b="0" strike="noStrike" spc="-1" dirty="0">
                <a:solidFill>
                  <a:srgbClr val="000000"/>
                </a:solidFill>
                <a:latin typeface="Arial"/>
                <a:ea typeface="DejaVu Sans"/>
              </a:rPr>
              <a:t>Cons:</a:t>
            </a:r>
            <a:endParaRPr lang="en-US" sz="1800" b="0" strike="noStrike" spc="-1" dirty="0">
              <a:latin typeface="Arial"/>
            </a:endParaRPr>
          </a:p>
          <a:p>
            <a:pPr marL="28620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Not free as in speech, not free as in beer</a:t>
            </a:r>
            <a:endParaRPr lang="en-US" sz="1800" b="0" strike="noStrike" spc="-1" dirty="0">
              <a:latin typeface="Arial"/>
            </a:endParaRPr>
          </a:p>
          <a:p>
            <a:pPr marL="28620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Each module must be paid for separately </a:t>
            </a:r>
            <a:endParaRPr lang="en-US" sz="1800" b="0" strike="noStrike" spc="-1" dirty="0">
              <a:latin typeface="Arial"/>
            </a:endParaRPr>
          </a:p>
          <a:p>
            <a:pPr marL="285840" indent="-285480">
              <a:spcBef>
                <a:spcPts val="601"/>
              </a:spcBef>
              <a:buClr>
                <a:srgbClr val="000000"/>
              </a:buClr>
              <a:buFont typeface="Arial"/>
              <a:buChar char="•"/>
            </a:pPr>
            <a:r>
              <a:rPr lang="en-US" sz="1800" b="0" strike="noStrike" spc="-1" dirty="0">
                <a:solidFill>
                  <a:srgbClr val="000000"/>
                </a:solidFill>
                <a:latin typeface="Arial"/>
                <a:ea typeface="DejaVu Sans"/>
              </a:rPr>
              <a:t>Not at the bleeding edge of machine learning</a:t>
            </a:r>
            <a:endParaRPr lang="en-US" sz="1800" b="0" strike="noStrike" spc="-1" dirty="0">
              <a:latin typeface="Arial"/>
            </a:endParaRPr>
          </a:p>
          <a:p>
            <a:pPr marL="28620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Difficult to keep license updated on multiple machines</a:t>
            </a:r>
            <a:endParaRPr lang="en-US" sz="1800" b="0" strike="noStrike" spc="-1" dirty="0">
              <a:latin typeface="Arial"/>
            </a:endParaRPr>
          </a:p>
          <a:p>
            <a:pPr marL="28620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Lets you write poorly structured code.</a:t>
            </a:r>
            <a:endParaRPr lang="en-US" sz="1800" b="0" strike="noStrike" spc="-1" dirty="0">
              <a:latin typeface="Arial"/>
            </a:endParaRPr>
          </a:p>
          <a:p>
            <a:pPr marL="28620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Code is slower than Python (personal experience) </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MATLAB does not use whitespace </a:t>
            </a:r>
            <a:endParaRPr lang="en-US" sz="3000" b="0" strike="noStrike" spc="-1">
              <a:latin typeface="Arial"/>
            </a:endParaRPr>
          </a:p>
        </p:txBody>
      </p:sp>
      <p:pic>
        <p:nvPicPr>
          <p:cNvPr id="155" name="Picture 2"/>
          <p:cNvPicPr/>
          <p:nvPr/>
        </p:nvPicPr>
        <p:blipFill>
          <a:blip r:embed="rId3"/>
          <a:srcRect l="5944" t="11941" r="6801" b="16434"/>
          <a:stretch/>
        </p:blipFill>
        <p:spPr>
          <a:xfrm>
            <a:off x="333720" y="1784520"/>
            <a:ext cx="6299640" cy="3877560"/>
          </a:xfrm>
          <a:prstGeom prst="rect">
            <a:avLst/>
          </a:prstGeom>
          <a:ln>
            <a:noFill/>
          </a:ln>
        </p:spPr>
      </p:pic>
      <p:pic>
        <p:nvPicPr>
          <p:cNvPr id="156" name="Picture 3"/>
          <p:cNvPicPr/>
          <p:nvPr/>
        </p:nvPicPr>
        <p:blipFill>
          <a:blip r:embed="rId4"/>
          <a:srcRect t="13214" r="50002"/>
          <a:stretch/>
        </p:blipFill>
        <p:spPr>
          <a:xfrm>
            <a:off x="6747480" y="1784520"/>
            <a:ext cx="5001120" cy="3672720"/>
          </a:xfrm>
          <a:prstGeom prst="rect">
            <a:avLst/>
          </a:prstGeom>
          <a:ln>
            <a:noFill/>
          </a:ln>
        </p:spPr>
      </p:pic>
      <p:sp>
        <p:nvSpPr>
          <p:cNvPr id="157" name="CustomShape 2"/>
          <p:cNvSpPr/>
          <p:nvPr/>
        </p:nvSpPr>
        <p:spPr>
          <a:xfrm>
            <a:off x="2734200" y="1371600"/>
            <a:ext cx="891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Python</a:t>
            </a:r>
            <a:endParaRPr lang="en-US" sz="1800" b="0" strike="noStrike" spc="-1">
              <a:latin typeface="Arial"/>
            </a:endParaRPr>
          </a:p>
        </p:txBody>
      </p:sp>
      <p:sp>
        <p:nvSpPr>
          <p:cNvPr id="158" name="CustomShape 3"/>
          <p:cNvSpPr/>
          <p:nvPr/>
        </p:nvSpPr>
        <p:spPr>
          <a:xfrm>
            <a:off x="8709120" y="1400040"/>
            <a:ext cx="1076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MATLAB</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451650" y="486939"/>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dirty="0">
                <a:solidFill>
                  <a:srgbClr val="000000"/>
                </a:solidFill>
                <a:latin typeface="Arial"/>
                <a:ea typeface="DejaVu Sans"/>
              </a:rPr>
              <a:t>Example #1 – Plot beam vibration data in Python</a:t>
            </a:r>
            <a:endParaRPr lang="en-US" sz="3000" b="0" strike="noStrike" spc="-1" dirty="0">
              <a:latin typeface="Arial"/>
            </a:endParaRPr>
          </a:p>
        </p:txBody>
      </p:sp>
      <p:pic>
        <p:nvPicPr>
          <p:cNvPr id="3" name="Picture 2">
            <a:extLst>
              <a:ext uri="{FF2B5EF4-FFF2-40B4-BE49-F238E27FC236}">
                <a16:creationId xmlns:a16="http://schemas.microsoft.com/office/drawing/2014/main" id="{CB924FAF-9E72-4A74-BC9B-FEA52F8EE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50" y="1117299"/>
            <a:ext cx="11288700" cy="4772691"/>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73000A"/>
      </a:dk2>
      <a:lt2>
        <a:srgbClr val="E7E6E6"/>
      </a:lt2>
      <a:accent1>
        <a:srgbClr val="0D3841"/>
      </a:accent1>
      <a:accent2>
        <a:srgbClr val="E23B38"/>
      </a:accent2>
      <a:accent3>
        <a:srgbClr val="759005"/>
      </a:accent3>
      <a:accent4>
        <a:srgbClr val="FFF89E"/>
      </a:accent4>
      <a:accent5>
        <a:srgbClr val="3277B6"/>
      </a:accent5>
      <a:accent6>
        <a:srgbClr val="C1D832"/>
      </a:accent6>
      <a:hlink>
        <a:srgbClr val="73000A"/>
      </a:hlink>
      <a:folHlink>
        <a:srgbClr val="E23B3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1_Python_for_engineering_problem_solving</Template>
  <TotalTime>2483</TotalTime>
  <Words>1192</Words>
  <Application>Microsoft Office PowerPoint</Application>
  <PresentationFormat>Widescreen</PresentationFormat>
  <Paragraphs>136</Paragraphs>
  <Slides>20</Slides>
  <Notes>18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20</vt:i4>
      </vt:variant>
    </vt:vector>
  </HeadingPairs>
  <TitlesOfParts>
    <vt:vector size="28" baseType="lpstr">
      <vt:lpstr>Arial</vt:lpstr>
      <vt:lpstr>Impact</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problem solving in python</dc:title>
  <dc:subject/>
  <dc:creator>DOWNEY, AUSTIN</dc:creator>
  <dc:description/>
  <cp:lastModifiedBy>Austin Downey</cp:lastModifiedBy>
  <cp:revision>60</cp:revision>
  <dcterms:created xsi:type="dcterms:W3CDTF">2019-11-15T13:35:05Z</dcterms:created>
  <dcterms:modified xsi:type="dcterms:W3CDTF">2024-06-22T19:06:03Z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17</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19</vt:i4>
  </property>
</Properties>
</file>